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1" r:id="rId3"/>
    <p:sldId id="282" r:id="rId4"/>
    <p:sldId id="257" r:id="rId5"/>
    <p:sldId id="258" r:id="rId6"/>
    <p:sldId id="281" r:id="rId7"/>
    <p:sldId id="286" r:id="rId8"/>
    <p:sldId id="287" r:id="rId9"/>
    <p:sldId id="259" r:id="rId10"/>
    <p:sldId id="260" r:id="rId11"/>
    <p:sldId id="262" r:id="rId12"/>
    <p:sldId id="283" r:id="rId13"/>
    <p:sldId id="284" r:id="rId14"/>
    <p:sldId id="285" r:id="rId15"/>
    <p:sldId id="263" r:id="rId16"/>
    <p:sldId id="264" r:id="rId17"/>
    <p:sldId id="270" r:id="rId18"/>
    <p:sldId id="271" r:id="rId19"/>
    <p:sldId id="274" r:id="rId20"/>
    <p:sldId id="275" r:id="rId21"/>
    <p:sldId id="276" r:id="rId22"/>
    <p:sldId id="277" r:id="rId23"/>
    <p:sldId id="265" r:id="rId24"/>
    <p:sldId id="279" r:id="rId25"/>
    <p:sldId id="278" r:id="rId26"/>
    <p:sldId id="267" r:id="rId27"/>
    <p:sldId id="268" r:id="rId28"/>
    <p:sldId id="269"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4660"/>
  </p:normalViewPr>
  <p:slideViewPr>
    <p:cSldViewPr snapToGrid="0">
      <p:cViewPr varScale="1">
        <p:scale>
          <a:sx n="97" d="100"/>
          <a:sy n="97" d="100"/>
        </p:scale>
        <p:origin x="65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 Beckett" userId="aa68934c7c00a946" providerId="LiveId" clId="{719822D9-A58C-4908-88AE-9EB220BDBD00}"/>
  </pc:docChgLst>
  <pc:docChgLst>
    <pc:chgData name="Sam Beckett" userId="aa68934c7c00a946" providerId="Windows Live" clId="Web-{BB9C1871-381F-4F0C-9987-0DFDD2BB35C2}"/>
  </pc:docChgLst>
  <pc:docChgLst>
    <pc:chgData name="Sam Beckett" userId="aa68934c7c00a946" providerId="LiveId" clId="{15ADE5F9-1BD0-4B63-89BD-46F238B4BFEC}"/>
    <pc:docChg chg="custSel modSld">
      <pc:chgData name="Sam Beckett" userId="aa68934c7c00a946" providerId="LiveId" clId="{15ADE5F9-1BD0-4B63-89BD-46F238B4BFEC}" dt="2018-12-06T13:11:45.574" v="23" actId="20577"/>
      <pc:docMkLst>
        <pc:docMk/>
      </pc:docMkLst>
      <pc:sldChg chg="modSp">
        <pc:chgData name="Sam Beckett" userId="aa68934c7c00a946" providerId="LiveId" clId="{15ADE5F9-1BD0-4B63-89BD-46F238B4BFEC}" dt="2018-12-06T13:11:45.574" v="23" actId="20577"/>
        <pc:sldMkLst>
          <pc:docMk/>
          <pc:sldMk cId="1852251690" sldId="270"/>
        </pc:sldMkLst>
        <pc:spChg chg="mod">
          <ac:chgData name="Sam Beckett" userId="aa68934c7c00a946" providerId="LiveId" clId="{15ADE5F9-1BD0-4B63-89BD-46F238B4BFEC}" dt="2018-12-06T13:11:45.574" v="23" actId="20577"/>
          <ac:spMkLst>
            <pc:docMk/>
            <pc:sldMk cId="1852251690" sldId="270"/>
            <ac:spMk id="3" creationId="{F4DBBC47-5A55-4161-862B-B48C10D03EF2}"/>
          </ac:spMkLst>
        </pc:spChg>
      </pc:sldChg>
    </pc:docChg>
  </pc:docChgLst>
  <pc:docChgLst>
    <pc:chgData name="Sam Beckett" userId="aa68934c7c00a946" providerId="Windows Live" clId="Web-{12B042A7-926C-4E9D-BF2D-6E6745208B6D}"/>
  </pc:docChgLst>
  <pc:docChgLst>
    <pc:chgData name="Sam Beckett" userId="aa68934c7c00a946" providerId="LiveId" clId="{522279CF-65C0-4F00-A40F-58BFC28AA51E}"/>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7-11T18:50:16.608"/>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47 1,'-23'3,"11"0,1-1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7-11T18:50:24.711"/>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195 177,'2'0,"0"1,0-1,0 1,1 0,-1 0,-1 0,1 0,0 0,0 0,11 5,4 0,-1 0,1-2,1 0,-1-1,1-1,8 0,-1-2,1 0,1 1,0 2,25 5,51 11,45 1,-101-14,77 13,-63-8,1-2,20-2,282-6,-177-2,-52 1,154-1,-234-3,0-2,0-3,3-4,19-2,5 3,-42 7,116-15,86-21,9 17,-130 15,-23 4,23 5,32-1,-21-12,-44 4,149-1,-79 5,325 0,-293 6,-101 2,-1 4,63 14,12-1,142-1,195-16,-278-4,67-4,-17-1,-89 16,-64-2,-81-7,52 3,89-7,-69-12,103-26,-87 14,-31 8,2 5,0 4,73 2,893 10,-569-3,-84-18,-315 12,69 0,19-1,-154 6,343-17,-362 19,85 0,79 11,337 59,-437-60,22 2,71 0,-107-11,170 8,-48 5,35-8,-16 2,13 9,-32-2,117-3,178-12,-480-1,1 1,-1-1,1 1,0-1,0 0,0 0,-1 0,1-1,-11-3,-38-9,-1 1,-1 4,-1 1,-163-11,-237-4,-445-3,643 38,-37 16,135-12,48-5,-73 6,-25-6,-68-7,-144 1,184-4,-206-3,258-8,2 0,-410 9,295 2,114-2,-241 4,236 11,-54 17,64-7,-92-2,-32-10,-243-4,386-18,-9-1,84 10,-129-4,-117-1,24 2,59 1,51 1,-35-9,101 3,31 0,-10-7,35 5,-50 0,59 6,-7-4,-9-4,-29-5,-75-1,-17 2,85 5,-26 5,-920 6,982-3,-43-9,-55-2,-35 2,94 4,-184 5,173 4,60 3,0 2,-15 6,-19 2,91-13,-62 8,-54-3,113-6,0 2,0 0,0 0,-11 4,-64 22,78-23,-3-1,0 0,0-1,-8 0,19-3,-24 6,22-4,-1 0,1-1,0 0,0 0,-2-1,10-1,0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7-11T18:50:36.31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42,'0'-2,"0"1,0-1,0 1,0-1,0 0,0 1,0-1,1 0,-1 1,1-1,-1 1,1-1,0 1,-1-1,1 1,0 0,0-1,0 1,0 0,0-1,1 2,-1 0,0-1,0 1,0 0,1 0,-1 0,0 0,0 0,1 0,0 1,5-1,27-3,5-1,10 1,48 5,-1 5,0 4,11 6,-45-8,0-4,16-1,125-5,-82 0,-15 0,0 5,34 9,-66-5,52-1,76-7,-84-1,1040 1,-1006-6,-4 1,331 5,-478 0,1 0,-1-1,1 1,-1-1,1 1,-1-1,0 1,0-1,1 0,-1 0,0 0,4-2,2-1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7-11T18:50:43.224"/>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96,'84'5,"-16"0,436-3,-272-3,1615 1,-1624 11,-9-1,-95-11,46-10,-135 8,293-33,-210 23,44 3,-79 5,46-11,-32 3,-8 6,0 5,22 4,-2-1,414-1,-517 0,0-1,1 1,-1 0,0-1,0 1,0-1,0 0,0 1,0-1,0 0,0 0,1 0,0-1,3-2</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7-11T18:50:45.121"/>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63,'27'-4,"-4"0,100 0,-57 3,2-2,98-16,-39 4,39 3,198 11,-173 2,-115 2,16 5,-16-1,16-3,60-5,-150 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7-11T18:50:51.32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0,'18'1,"-1"2,0-1,0 2,0 0,4 2,14 4,36 5,0-2,26-2,147 5,356 19,-501-29,112 2,-176-8,312 6,146-1,-301-6,35-4,-6-1,-103 8,132-5,-117-11,17-1,251 5,431 10,-831 0,1-1,0 0,0 1,0-1,-1 0,1 0,0 0,-1 0,1 0,-1-1,1 1,-1 0,0-1,2 0,0-2,2-1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7-11T18:50:56.824"/>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72 52,'-9'-8,"0"0,0 0,-1 1,0 0,0 1,-5-2,48 30,7-2,1-2,1-1,1-3,42 10,-25-12,0-2,36 0,123-1,485-8,-354-2,731 1,-1077 0,-1-1,1 1,0-1,0 1,-1-1,1-1,3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7-11T18:50:59.87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31,'11'-1,"0"0,-1-1,5-1,11-1,57-4,0 4,43 5,-46 0,372 7,-166-17,-38 0,752 10,-737 9,-11 0,462-11,-651 4,26 5,-29-2,36-1,-67-4,0 0,12 4,-23-3,0-1,6-1,-9 0,-13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7-11T18:51:03.270"/>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0,'39'35,"2"-1,5 1,-33-25,7 4,0-1,2 0,-1-1,2-2,17 7,-6-6,1-1,0-1,24 1,38 0,0-4,47-6,-122 0,397-2,507 3,-730 6,55 15,-41-6,157-9,-263-6,81-3,-142-1,-39 2,0 0,0 0,0 0,-1 0,1-1,0 1,-1-1,1 0,1-1,-3 1,-2 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7-11T18:51:04.654"/>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0 124,'2'-1,"0"0,-1-1,1 1,0 0,0 0,0 0,0 0,0 1,0-1,0 0,0 1,1-1,-1 1,1 0,32 0,-31 0,211 5,0-9,7-10,175-5,35-2,3-3,-91 7,-157 5,328 6,-319 7,-54 3,10 7,141 22,-183-23,36-4,111-7,-89 0,-47 1,-121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7-11T18:51:46.410"/>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0 112,'0'0,"0"1,1 0,-1-1,0 1,0-1,0 1,1 0,-1-1,0 1,1-1,-1 1,1-1,-1 1,1-1,-1 1,1-1,-1 1,1-1,-1 0,1 1,-1-1,1 0,-1 1,1-1,0 0,-1 0,1 0,0 1,-1-1,1 0,0 0,-1 0,1 0,0 0,28-1,-21 1,133-2,-134 1,-1 0,-1 0,1 0,0-1,0 0,0 0,-1-1,1 0,42-26,-13 3,4-3,-35 26,1 1,-1-1,1 1,0 0,0 1,0-1,-1 1,3 0,12-2,0 2,0 1,0 0,14 3,7 2,27 8,-48-7,-1 0,13 7,-5-3,19 8,36 13,-67-26,-1-2,1 0,0 0,1-2,0 1,74-2,-46-1,0 3,17 3,-52-4,-1 1,0 0,1 0,2 3,-3-2,0-1,0 0,1 0,5 1,33 0,0-1,20-4,3 1,28 2,98-3,-83-8,-52 5,66-2,109 8,-222-2,1 0,-1-1,1-1,2-1,-1 0,0 2,0-1,8 1,63 1,31-2,131-3,-227 7,19 3,-19-1,20 0,102-9,-27 1,-98 4</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7-11T18:52:08.361"/>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1 259,'87'1,"4"0,1-4,-55-1,0-3,0-1,21-8,31-7,67-4,-110 18,-25 4,0 2,14-1,89 2,-55 3,36-7,-61 3,-24 2,-1-1,0-1,0 0,12-4,-9 0,-6 2,0 0,-1-1,2-1,-6 2,-1 1,1 1,1-1,-1 2,4-1,24-5,-9 0,0 2,1 2,-1 0,5 2,125 2,-78 1,169-1,-237 1,0 0,0 1,12 4,-15-3,0-1,1 0,-1-1,1 0,-1-1,6-1,-4 1,-1 0,0 1,0 1,1-1,-1 2,-1 0,1 0,2 2,1 0,0-1,0 0,1-2,14 2,33-3,60 3,-26 1,27-5,-52 0,-52-1,0-1,-1 0,1-2,-1 0,0-1,0-1,5-2,6-2,0 2,19-2,25-7,-39 8,-1 2,1 1,0 1,0 2,33 1,128 4,-134-2,-47 1,0 0,0 2,14 3,14 2,-34-6,0 0,0 0,0 1,0 0,0 1,0 0,-1 0,4 1,0 0,1-1,-1 0,1-1,0-1,3 0,37 9,-47-9,0 1,0 0,0 0,-1 1,1-1,-1 1,0 0,2 2,20 15,17 7,3 2,1-2,-37-22,1-1,-1-1,1 0,0-1,0 0,0-1,0 0,5-1,22 1,38-4,-18 0,-19 4,0 1,8 3,-1 0,19-1,26 0,26 0,-102-5,132-3,-106 1,-1-3,23-6,-35 6,0 2,0 1,2 1,-10 0,-11 0,-1 0,1-1,0 0,0-1,4-1,47-21,-49 19,1 0,0 1,0 0,0 0,1 1,13-2,292-43,-284 45,23 2,-26 1,-1-2,10-2,-39 5,118-18,-96 16,0 1,1 1,-1 1,1 1,195 17,-185-16,-13-1,0-1,0 0,1-2,11-4,0-1,13-5,-26 6,-16 4,-1 0,0 0,1 1,-1-1,1 1,-1 0,0 0,1 0,-1 1,1 0,-1 0,0 0,0 0,1 1,-1-1,0 1,0 0,-1 0,1 1,0 0,20 9,-20-10,0 0,0 0,-1 0,1 0,0 0,-1 1,1 0,-1 0,0 0,0 0,0 0,2 3,1 6</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7-11T18:53:44.170"/>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65,'266'0,"-252"-1,0-1,0 0,0 0,2-2,0 0,1 1,13-1,132 4,-6-1,-143 0,0-1,-1-1,1 0,7-3,-6 2,1 0,-1 1,4 0,134-9,-139 11</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7-11T18:53:49.34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0 160,'0'1,"1"0,-1-1,0 1,0-1,0 1,1 0,-1-1,0 1,1-1,-1 1,1-1,-1 1,1-1,-1 1,1-1,-1 0,1 1,-1-1,1 0,-1 1,1-1,0 0,-1 0,1 1,-1-1,2 0,18 5,-18-5,42 4,0-1,0-3,8-1,-25 0,64-4,0-4,12-7,-51 9,1 3,-1 1,6 3,-45-1,0 0,-1-1,1 0,-1-2,12-3,11-3,20-5,-26 6,2 2,-1 1,1 1,12 0,228 4,-135 2,-122-1,1 1,-1 0,0 1,1 0,-1 1,0 1,0 0,-1 1,1 1,-1 0,0 1,6 4,-17-10,16 12,18 8,-29-18,0 1,0-2,1 1,-1-1,1 0,-1 0,1-1,27 2,0-2,29-3,0 1,236 1,-271-2,0 0,16-5,-15 2,1 2,1 0,58 2,83-4,-141 3,16-1,-1-2,2-3,59-20,-95 25,13-4,0 3,24-3,-15 3,8-3,-22 3,7-3,0 2,0 2,12-1,-32 3,0 0,0-1,0 1,0-2,-1 1,1-1,6-4,-4 2,1 1,0 0,9-1,-15 4,1 0,0 0,0 1,1 0,-1 0,0 0,0 1,1 0,7 3,0 0,11 5,39 11,-25-9,-17-5,20 3,-21-6,-1 2,13 4,-21-5,0-1,1 0,-1-1,1-1,5 1,64-2,-45-1,16 1,47-1,-88-1,1 0,-1 0,6-2,-5 0,0 1,12 0,-19 2,15 0,-1-1,16-5,-11 3,0 0,0 1,6 2,79 0,-63 2,-4 0,20 3,-43-1,-1 0,1 1,-1 1,5 3,55 16,-46-15,1 2,0 1,-15-3,0-2,0 0,1-1,-1-1,1-1,1-1,9 1,92-3,-103-2</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7-11T18:54:00.21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13,'11'0,"1"-2,8-1,16-1,93 0,-99 5,0 1,1 2,5 2,-10 0,14 7,-23-7,0-1,0-1,0 0,15 0,32 3,-1 2,1 3,3 5,-17-8,0-2,0-2,27-2,-42-2,123 9,127 2,1313-13,-848 2,-704-4,0-1,26-7,8 0,50 1,-41 5,-14-3,-25 2,15 2,107 4,31 0,-161-3,10-4,-12 2,19 0,286 4,-170 2,-51 0,131-2,-102-10,-97 7,-15 0,14 2,26 3,-80-2,-1 1,1-1,0 1,0-1,-1 1,1-1,0 1,-1-1,1 0,-1 1,1-1,-1 0,1 0,1-1,1-2</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7-12T07:38:26.730"/>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0 104,'138'1,"146"-3,-208-5,-34 3,16 1,28 2,137 3,-151 5,-33-3,13-1,365-3,-396-2,-1 0,1-2,0 0,-1-1,20-8,-18 6,1 0,0 2,1 0,10 1,34 1,-46 4,0-2,0 0,-1-2,1 0,-1-2,8-2,-9 1,1 1,0 0,0 2,0 1,10 0,34 1,7 4,-66-3,89 7,-25-1,4-4,-44-2,-15-1,0 0,0 2,0 0,1 0,-2 1,1 1,0 1,5 2,0 0,0 0,0-1,1-1,0-1,0-1,16-1,-21 0,55 5,25 2,-17-1,-47-3,18-1,41-4,-28-1,31 5,-76 0,0 1,-1 0,1 1,-1 1,15 7,-14-5,0-2,1 1,0-2,0-1,1 0,9-1,-4 0,0 0,-1 2,1 0,1 3,-4-3,-1 0,1-2,0 0,0-1,0-1,19-2,-16 0,0 1,0 2,0 0,-1 2,4 1,3 6,-24-8,0 0,1-1,-1 1,5-1,26 2,0-1,0-3,0-1,0-1,28-7,-54 7,0-2,0 1,0-1,10-6,-7 4,0 1,0 0,1 0,60-11,1 4,-1 3,1 3,18 3,292 4,-359-2,1-2,-1-1,3-2,3 0,31-2,-19 6,326-11,-347 12,0-1,0-2,11-3,-9 2,0 0,25 1,166 4,-102 0,-93 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7D313DF-B3C0-4E7B-839E-8ED5A2F13C08}" type="datetimeFigureOut">
              <a:rPr lang="en-GB" smtClean="0"/>
              <a:t>06/12/2018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CE97C63-CE55-4FEE-8D18-4B465950A79A}" type="slidenum">
              <a:rPr lang="en-GB" smtClean="0"/>
              <a:t>‹#›</a:t>
            </a:fld>
            <a:endParaRPr lang="en-GB"/>
          </a:p>
        </p:txBody>
      </p:sp>
    </p:spTree>
    <p:extLst>
      <p:ext uri="{BB962C8B-B14F-4D97-AF65-F5344CB8AC3E}">
        <p14:creationId xmlns:p14="http://schemas.microsoft.com/office/powerpoint/2010/main" val="26544104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D313DF-B3C0-4E7B-839E-8ED5A2F13C08}" type="datetimeFigureOut">
              <a:rPr lang="en-GB" smtClean="0"/>
              <a:t>06/12/2018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CE97C63-CE55-4FEE-8D18-4B465950A79A}" type="slidenum">
              <a:rPr lang="en-GB" smtClean="0"/>
              <a:t>‹#›</a:t>
            </a:fld>
            <a:endParaRPr lang="en-GB"/>
          </a:p>
        </p:txBody>
      </p:sp>
    </p:spTree>
    <p:extLst>
      <p:ext uri="{BB962C8B-B14F-4D97-AF65-F5344CB8AC3E}">
        <p14:creationId xmlns:p14="http://schemas.microsoft.com/office/powerpoint/2010/main" val="13131753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7D313DF-B3C0-4E7B-839E-8ED5A2F13C08}" type="datetimeFigureOut">
              <a:rPr lang="en-GB" smtClean="0"/>
              <a:t>06/12/2018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CE97C63-CE55-4FEE-8D18-4B465950A79A}" type="slidenum">
              <a:rPr lang="en-GB" smtClean="0"/>
              <a:t>‹#›</a:t>
            </a:fld>
            <a:endParaRPr lang="en-GB"/>
          </a:p>
        </p:txBody>
      </p:sp>
    </p:spTree>
    <p:extLst>
      <p:ext uri="{BB962C8B-B14F-4D97-AF65-F5344CB8AC3E}">
        <p14:creationId xmlns:p14="http://schemas.microsoft.com/office/powerpoint/2010/main" val="20884873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7D313DF-B3C0-4E7B-839E-8ED5A2F13C08}" type="datetimeFigureOut">
              <a:rPr lang="en-GB" smtClean="0"/>
              <a:t>06/12/2018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CE97C63-CE55-4FEE-8D18-4B465950A79A}" type="slidenum">
              <a:rPr lang="en-GB" smtClean="0"/>
              <a:t>‹#›</a:t>
            </a:fld>
            <a:endParaRPr lang="en-GB"/>
          </a:p>
        </p:txBody>
      </p:sp>
    </p:spTree>
    <p:extLst>
      <p:ext uri="{BB962C8B-B14F-4D97-AF65-F5344CB8AC3E}">
        <p14:creationId xmlns:p14="http://schemas.microsoft.com/office/powerpoint/2010/main" val="1178459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7D313DF-B3C0-4E7B-839E-8ED5A2F13C08}" type="datetimeFigureOut">
              <a:rPr lang="en-GB" smtClean="0"/>
              <a:t>06/12/2018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CE97C63-CE55-4FEE-8D18-4B465950A79A}" type="slidenum">
              <a:rPr lang="en-GB" smtClean="0"/>
              <a:t>‹#›</a:t>
            </a:fld>
            <a:endParaRPr lang="en-GB"/>
          </a:p>
        </p:txBody>
      </p:sp>
    </p:spTree>
    <p:extLst>
      <p:ext uri="{BB962C8B-B14F-4D97-AF65-F5344CB8AC3E}">
        <p14:creationId xmlns:p14="http://schemas.microsoft.com/office/powerpoint/2010/main" val="3173914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7D313DF-B3C0-4E7B-839E-8ED5A2F13C08}" type="datetimeFigureOut">
              <a:rPr lang="en-GB" smtClean="0"/>
              <a:t>06/12/2018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CE97C63-CE55-4FEE-8D18-4B465950A79A}" type="slidenum">
              <a:rPr lang="en-GB" smtClean="0"/>
              <a:t>‹#›</a:t>
            </a:fld>
            <a:endParaRPr lang="en-GB"/>
          </a:p>
        </p:txBody>
      </p:sp>
    </p:spTree>
    <p:extLst>
      <p:ext uri="{BB962C8B-B14F-4D97-AF65-F5344CB8AC3E}">
        <p14:creationId xmlns:p14="http://schemas.microsoft.com/office/powerpoint/2010/main" val="2063081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D313DF-B3C0-4E7B-839E-8ED5A2F13C08}" type="datetimeFigureOut">
              <a:rPr lang="en-GB" smtClean="0"/>
              <a:t>06/12/2018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CE97C63-CE55-4FEE-8D18-4B465950A79A}" type="slidenum">
              <a:rPr lang="en-GB" smtClean="0"/>
              <a:t>‹#›</a:t>
            </a:fld>
            <a:endParaRPr lang="en-GB"/>
          </a:p>
        </p:txBody>
      </p:sp>
    </p:spTree>
    <p:extLst>
      <p:ext uri="{BB962C8B-B14F-4D97-AF65-F5344CB8AC3E}">
        <p14:creationId xmlns:p14="http://schemas.microsoft.com/office/powerpoint/2010/main" val="8448864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7D313DF-B3C0-4E7B-839E-8ED5A2F13C08}" type="datetimeFigureOut">
              <a:rPr lang="en-GB" smtClean="0"/>
              <a:t>06/12/2018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CE97C63-CE55-4FEE-8D18-4B465950A79A}" type="slidenum">
              <a:rPr lang="en-GB" smtClean="0"/>
              <a:t>‹#›</a:t>
            </a:fld>
            <a:endParaRPr lang="en-GB"/>
          </a:p>
        </p:txBody>
      </p:sp>
    </p:spTree>
    <p:extLst>
      <p:ext uri="{BB962C8B-B14F-4D97-AF65-F5344CB8AC3E}">
        <p14:creationId xmlns:p14="http://schemas.microsoft.com/office/powerpoint/2010/main" val="2966780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7D313DF-B3C0-4E7B-839E-8ED5A2F13C08}" type="datetimeFigureOut">
              <a:rPr lang="en-GB" smtClean="0"/>
              <a:t>06/12/2018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CE97C63-CE55-4FEE-8D18-4B465950A79A}" type="slidenum">
              <a:rPr lang="en-GB" smtClean="0"/>
              <a:t>‹#›</a:t>
            </a:fld>
            <a:endParaRPr lang="en-GB"/>
          </a:p>
        </p:txBody>
      </p:sp>
    </p:spTree>
    <p:extLst>
      <p:ext uri="{BB962C8B-B14F-4D97-AF65-F5344CB8AC3E}">
        <p14:creationId xmlns:p14="http://schemas.microsoft.com/office/powerpoint/2010/main" val="33010228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D313DF-B3C0-4E7B-839E-8ED5A2F13C08}" type="datetimeFigureOut">
              <a:rPr lang="en-GB" smtClean="0"/>
              <a:t>06/12/2018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CE97C63-CE55-4FEE-8D18-4B465950A79A}" type="slidenum">
              <a:rPr lang="en-GB" smtClean="0"/>
              <a:t>‹#›</a:t>
            </a:fld>
            <a:endParaRPr lang="en-GB"/>
          </a:p>
        </p:txBody>
      </p:sp>
    </p:spTree>
    <p:extLst>
      <p:ext uri="{BB962C8B-B14F-4D97-AF65-F5344CB8AC3E}">
        <p14:creationId xmlns:p14="http://schemas.microsoft.com/office/powerpoint/2010/main" val="4007678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D313DF-B3C0-4E7B-839E-8ED5A2F13C08}" type="datetimeFigureOut">
              <a:rPr lang="en-GB" smtClean="0"/>
              <a:t>06/12/2018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CE97C63-CE55-4FEE-8D18-4B465950A79A}" type="slidenum">
              <a:rPr lang="en-GB" smtClean="0"/>
              <a:t>‹#›</a:t>
            </a:fld>
            <a:endParaRPr lang="en-GB"/>
          </a:p>
        </p:txBody>
      </p:sp>
    </p:spTree>
    <p:extLst>
      <p:ext uri="{BB962C8B-B14F-4D97-AF65-F5344CB8AC3E}">
        <p14:creationId xmlns:p14="http://schemas.microsoft.com/office/powerpoint/2010/main" val="3225182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D313DF-B3C0-4E7B-839E-8ED5A2F13C08}" type="datetimeFigureOut">
              <a:rPr lang="en-GB" smtClean="0"/>
              <a:t>06/12/2018</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E97C63-CE55-4FEE-8D18-4B465950A79A}" type="slidenum">
              <a:rPr lang="en-GB" smtClean="0"/>
              <a:t>‹#›</a:t>
            </a:fld>
            <a:endParaRPr lang="en-GB"/>
          </a:p>
        </p:txBody>
      </p:sp>
    </p:spTree>
    <p:extLst>
      <p:ext uri="{BB962C8B-B14F-4D97-AF65-F5344CB8AC3E}">
        <p14:creationId xmlns:p14="http://schemas.microsoft.com/office/powerpoint/2010/main" val="42794865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customXml" Target="../ink/ink6.xml"/><Relationship Id="rId18" Type="http://schemas.openxmlformats.org/officeDocument/2006/relationships/image" Target="../media/image10.png"/><Relationship Id="rId26" Type="http://schemas.openxmlformats.org/officeDocument/2006/relationships/image" Target="../media/image14.png"/><Relationship Id="rId3" Type="http://schemas.openxmlformats.org/officeDocument/2006/relationships/customXml" Target="../ink/ink1.xml"/><Relationship Id="rId21" Type="http://schemas.openxmlformats.org/officeDocument/2006/relationships/customXml" Target="../ink/ink10.xml"/><Relationship Id="rId7" Type="http://schemas.openxmlformats.org/officeDocument/2006/relationships/customXml" Target="../ink/ink3.xml"/><Relationship Id="rId12" Type="http://schemas.openxmlformats.org/officeDocument/2006/relationships/image" Target="../media/image7.png"/><Relationship Id="rId17" Type="http://schemas.openxmlformats.org/officeDocument/2006/relationships/customXml" Target="../ink/ink8.xml"/><Relationship Id="rId25" Type="http://schemas.openxmlformats.org/officeDocument/2006/relationships/customXml" Target="../ink/ink12.xml"/><Relationship Id="rId2" Type="http://schemas.openxmlformats.org/officeDocument/2006/relationships/image" Target="../media/image2.png"/><Relationship Id="rId16" Type="http://schemas.openxmlformats.org/officeDocument/2006/relationships/image" Target="../media/image9.png"/><Relationship Id="rId20"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customXml" Target="../ink/ink5.xml"/><Relationship Id="rId24" Type="http://schemas.openxmlformats.org/officeDocument/2006/relationships/image" Target="../media/image13.png"/><Relationship Id="rId5" Type="http://schemas.openxmlformats.org/officeDocument/2006/relationships/customXml" Target="../ink/ink2.xml"/><Relationship Id="rId15" Type="http://schemas.openxmlformats.org/officeDocument/2006/relationships/customXml" Target="../ink/ink7.xml"/><Relationship Id="rId23" Type="http://schemas.openxmlformats.org/officeDocument/2006/relationships/customXml" Target="../ink/ink11.xml"/><Relationship Id="rId10" Type="http://schemas.openxmlformats.org/officeDocument/2006/relationships/image" Target="../media/image6.png"/><Relationship Id="rId19" Type="http://schemas.openxmlformats.org/officeDocument/2006/relationships/customXml" Target="../ink/ink9.xml"/><Relationship Id="rId4" Type="http://schemas.openxmlformats.org/officeDocument/2006/relationships/image" Target="../media/image3.png"/><Relationship Id="rId9" Type="http://schemas.openxmlformats.org/officeDocument/2006/relationships/customXml" Target="../ink/ink4.xml"/><Relationship Id="rId14" Type="http://schemas.openxmlformats.org/officeDocument/2006/relationships/image" Target="../media/image8.png"/><Relationship Id="rId22" Type="http://schemas.openxmlformats.org/officeDocument/2006/relationships/image" Target="../media/image12.png"/></Relationships>
</file>

<file path=ppt/slides/_rels/slide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customXml" Target="../ink/ink13.xml"/><Relationship Id="rId7" Type="http://schemas.openxmlformats.org/officeDocument/2006/relationships/customXml" Target="../ink/ink15.xml"/><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customXml" Target="../ink/ink14.xml"/><Relationship Id="rId10" Type="http://schemas.openxmlformats.org/officeDocument/2006/relationships/image" Target="../media/image19.png"/><Relationship Id="rId4" Type="http://schemas.openxmlformats.org/officeDocument/2006/relationships/image" Target="../media/image16.png"/><Relationship Id="rId9" Type="http://schemas.openxmlformats.org/officeDocument/2006/relationships/customXml" Target="../ink/ink1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6E8A2-8577-4D1A-9DB2-E92081709F44}"/>
              </a:ext>
            </a:extLst>
          </p:cNvPr>
          <p:cNvSpPr>
            <a:spLocks noGrp="1"/>
          </p:cNvSpPr>
          <p:nvPr>
            <p:ph type="ctrTitle"/>
          </p:nvPr>
        </p:nvSpPr>
        <p:spPr/>
        <p:txBody>
          <a:bodyPr>
            <a:normAutofit fontScale="90000"/>
          </a:bodyPr>
          <a:lstStyle/>
          <a:p>
            <a:r>
              <a:rPr lang="en-GB" dirty="0"/>
              <a:t>Physics, Clinical Measurement and Equipment for the Final</a:t>
            </a:r>
          </a:p>
        </p:txBody>
      </p:sp>
      <p:sp>
        <p:nvSpPr>
          <p:cNvPr id="3" name="Subtitle 2">
            <a:extLst>
              <a:ext uri="{FF2B5EF4-FFF2-40B4-BE49-F238E27FC236}">
                <a16:creationId xmlns:a16="http://schemas.microsoft.com/office/drawing/2014/main" id="{3A8AC68E-EBC7-4C93-BBC7-D9E77502AE11}"/>
              </a:ext>
            </a:extLst>
          </p:cNvPr>
          <p:cNvSpPr>
            <a:spLocks noGrp="1"/>
          </p:cNvSpPr>
          <p:nvPr>
            <p:ph type="subTitle" idx="1"/>
          </p:nvPr>
        </p:nvSpPr>
        <p:spPr/>
        <p:txBody>
          <a:bodyPr/>
          <a:lstStyle/>
          <a:p>
            <a:r>
              <a:rPr lang="en-GB" dirty="0"/>
              <a:t>Sam Beckett</a:t>
            </a:r>
          </a:p>
          <a:p>
            <a:r>
              <a:rPr lang="en-GB" dirty="0"/>
              <a:t>Royal Gwent Hospital</a:t>
            </a:r>
          </a:p>
        </p:txBody>
      </p:sp>
    </p:spTree>
    <p:extLst>
      <p:ext uri="{BB962C8B-B14F-4D97-AF65-F5344CB8AC3E}">
        <p14:creationId xmlns:p14="http://schemas.microsoft.com/office/powerpoint/2010/main" val="29834236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101CC-981F-46ED-8F2D-0FA0ABD775DD}"/>
              </a:ext>
            </a:extLst>
          </p:cNvPr>
          <p:cNvSpPr>
            <a:spLocks noGrp="1"/>
          </p:cNvSpPr>
          <p:nvPr>
            <p:ph type="title"/>
          </p:nvPr>
        </p:nvSpPr>
        <p:spPr/>
        <p:txBody>
          <a:bodyPr/>
          <a:lstStyle/>
          <a:p>
            <a:r>
              <a:rPr lang="en-GB" dirty="0">
                <a:solidFill>
                  <a:srgbClr val="FF0000"/>
                </a:solidFill>
              </a:rPr>
              <a:t>Put your pens down…</a:t>
            </a:r>
          </a:p>
        </p:txBody>
      </p:sp>
      <p:sp>
        <p:nvSpPr>
          <p:cNvPr id="3" name="Content Placeholder 2">
            <a:extLst>
              <a:ext uri="{FF2B5EF4-FFF2-40B4-BE49-F238E27FC236}">
                <a16:creationId xmlns:a16="http://schemas.microsoft.com/office/drawing/2014/main" id="{DC2111F5-EB1F-4625-9DAA-541541F73D34}"/>
              </a:ext>
            </a:extLst>
          </p:cNvPr>
          <p:cNvSpPr>
            <a:spLocks noGrp="1"/>
          </p:cNvSpPr>
          <p:nvPr>
            <p:ph idx="1"/>
          </p:nvPr>
        </p:nvSpPr>
        <p:spPr/>
        <p:txBody>
          <a:bodyPr/>
          <a:lstStyle/>
          <a:p>
            <a:r>
              <a:rPr lang="en-GB" dirty="0"/>
              <a:t>All of the information is on the internet!</a:t>
            </a:r>
          </a:p>
        </p:txBody>
      </p:sp>
    </p:spTree>
    <p:extLst>
      <p:ext uri="{BB962C8B-B14F-4D97-AF65-F5344CB8AC3E}">
        <p14:creationId xmlns:p14="http://schemas.microsoft.com/office/powerpoint/2010/main" val="31766495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4DE8E-0718-4313-9BEF-E4CCF85C9A8F}"/>
              </a:ext>
            </a:extLst>
          </p:cNvPr>
          <p:cNvSpPr>
            <a:spLocks noGrp="1"/>
          </p:cNvSpPr>
          <p:nvPr>
            <p:ph type="title"/>
          </p:nvPr>
        </p:nvSpPr>
        <p:spPr>
          <a:xfrm>
            <a:off x="628650" y="441441"/>
            <a:ext cx="7886700" cy="994172"/>
          </a:xfrm>
        </p:spPr>
        <p:txBody>
          <a:bodyPr/>
          <a:lstStyle/>
          <a:p>
            <a:pPr algn="ctr"/>
            <a:r>
              <a:rPr lang="en-GB" dirty="0">
                <a:solidFill>
                  <a:srgbClr val="FF0000"/>
                </a:solidFill>
              </a:rPr>
              <a:t>www.physics4frca.com</a:t>
            </a:r>
          </a:p>
        </p:txBody>
      </p:sp>
      <p:sp>
        <p:nvSpPr>
          <p:cNvPr id="3" name="Content Placeholder 2">
            <a:extLst>
              <a:ext uri="{FF2B5EF4-FFF2-40B4-BE49-F238E27FC236}">
                <a16:creationId xmlns:a16="http://schemas.microsoft.com/office/drawing/2014/main" id="{8A1BAF27-5DFA-46E7-838E-06A10B7EEF9B}"/>
              </a:ext>
            </a:extLst>
          </p:cNvPr>
          <p:cNvSpPr>
            <a:spLocks noGrp="1"/>
          </p:cNvSpPr>
          <p:nvPr>
            <p:ph idx="1"/>
          </p:nvPr>
        </p:nvSpPr>
        <p:spPr/>
        <p:txBody>
          <a:bodyPr/>
          <a:lstStyle/>
          <a:p>
            <a:endParaRPr lang="en-GB" dirty="0"/>
          </a:p>
        </p:txBody>
      </p:sp>
      <p:pic>
        <p:nvPicPr>
          <p:cNvPr id="5" name="Picture 4">
            <a:extLst>
              <a:ext uri="{FF2B5EF4-FFF2-40B4-BE49-F238E27FC236}">
                <a16:creationId xmlns:a16="http://schemas.microsoft.com/office/drawing/2014/main" id="{B3465129-1870-4675-BD40-3939D3C4EE16}"/>
              </a:ext>
            </a:extLst>
          </p:cNvPr>
          <p:cNvPicPr>
            <a:picLocks noChangeAspect="1"/>
          </p:cNvPicPr>
          <p:nvPr/>
        </p:nvPicPr>
        <p:blipFill rotWithShape="1">
          <a:blip r:embed="rId2"/>
          <a:srcRect l="11207" t="13465" r="35828" b="4962"/>
          <a:stretch/>
        </p:blipFill>
        <p:spPr>
          <a:xfrm>
            <a:off x="628650" y="1358129"/>
            <a:ext cx="7886700" cy="5176235"/>
          </a:xfrm>
          <a:prstGeom prst="rect">
            <a:avLst/>
          </a:prstGeom>
        </p:spPr>
      </p:pic>
    </p:spTree>
    <p:extLst>
      <p:ext uri="{BB962C8B-B14F-4D97-AF65-F5344CB8AC3E}">
        <p14:creationId xmlns:p14="http://schemas.microsoft.com/office/powerpoint/2010/main" val="15722944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F24C5-8C95-46FC-9DEC-A8F578AAC5AE}"/>
              </a:ext>
            </a:extLst>
          </p:cNvPr>
          <p:cNvSpPr>
            <a:spLocks noGrp="1"/>
          </p:cNvSpPr>
          <p:nvPr>
            <p:ph type="title"/>
          </p:nvPr>
        </p:nvSpPr>
        <p:spPr/>
        <p:txBody>
          <a:bodyPr>
            <a:normAutofit/>
          </a:bodyPr>
          <a:lstStyle/>
          <a:p>
            <a:pPr algn="ctr"/>
            <a:r>
              <a:rPr lang="en-GB" sz="4950" dirty="0">
                <a:solidFill>
                  <a:srgbClr val="FF0000"/>
                </a:solidFill>
              </a:rPr>
              <a:t>….Groan….</a:t>
            </a:r>
          </a:p>
        </p:txBody>
      </p:sp>
      <p:sp>
        <p:nvSpPr>
          <p:cNvPr id="3" name="Content Placeholder 2">
            <a:extLst>
              <a:ext uri="{FF2B5EF4-FFF2-40B4-BE49-F238E27FC236}">
                <a16:creationId xmlns:a16="http://schemas.microsoft.com/office/drawing/2014/main" id="{9E49F17C-4BE0-4BCF-91B6-B81C118725A2}"/>
              </a:ext>
            </a:extLst>
          </p:cNvPr>
          <p:cNvSpPr>
            <a:spLocks noGrp="1"/>
          </p:cNvSpPr>
          <p:nvPr>
            <p:ph idx="1"/>
          </p:nvPr>
        </p:nvSpPr>
        <p:spPr/>
        <p:txBody>
          <a:bodyPr/>
          <a:lstStyle/>
          <a:p>
            <a:r>
              <a:rPr lang="en-GB" dirty="0"/>
              <a:t>Isn’t that stuff from the primary?</a:t>
            </a:r>
          </a:p>
          <a:p>
            <a:r>
              <a:rPr lang="en-GB" dirty="0"/>
              <a:t>Frequency</a:t>
            </a:r>
          </a:p>
          <a:p>
            <a:pPr lvl="1"/>
            <a:r>
              <a:rPr lang="en-GB" dirty="0"/>
              <a:t>More often than you think</a:t>
            </a:r>
          </a:p>
          <a:p>
            <a:r>
              <a:rPr lang="en-GB" dirty="0"/>
              <a:t>Calculated risk</a:t>
            </a:r>
          </a:p>
          <a:p>
            <a:pPr lvl="1"/>
            <a:r>
              <a:rPr lang="en-GB" dirty="0"/>
              <a:t>Some exams have no physics/clinical measurement</a:t>
            </a:r>
          </a:p>
          <a:p>
            <a:pPr lvl="1"/>
            <a:r>
              <a:rPr lang="en-GB" dirty="0"/>
              <a:t>Others have 3-4 related questions</a:t>
            </a:r>
          </a:p>
          <a:p>
            <a:r>
              <a:rPr lang="en-GB" dirty="0"/>
              <a:t>Most questions have sections related to physics with a clinically related section.</a:t>
            </a:r>
          </a:p>
          <a:p>
            <a:endParaRPr lang="en-GB" dirty="0"/>
          </a:p>
          <a:p>
            <a:endParaRPr lang="en-GB" dirty="0"/>
          </a:p>
        </p:txBody>
      </p:sp>
    </p:spTree>
    <p:extLst>
      <p:ext uri="{BB962C8B-B14F-4D97-AF65-F5344CB8AC3E}">
        <p14:creationId xmlns:p14="http://schemas.microsoft.com/office/powerpoint/2010/main" val="22030359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E163E-3077-4784-8DD3-812335C50C61}"/>
              </a:ext>
            </a:extLst>
          </p:cNvPr>
          <p:cNvSpPr>
            <a:spLocks noGrp="1"/>
          </p:cNvSpPr>
          <p:nvPr>
            <p:ph type="title"/>
          </p:nvPr>
        </p:nvSpPr>
        <p:spPr/>
        <p:txBody>
          <a:bodyPr/>
          <a:lstStyle/>
          <a:p>
            <a:r>
              <a:rPr lang="en-GB" dirty="0">
                <a:solidFill>
                  <a:srgbClr val="FF0000"/>
                </a:solidFill>
              </a:rPr>
              <a:t>Why re-learn this stuff?</a:t>
            </a:r>
          </a:p>
        </p:txBody>
      </p:sp>
      <p:sp>
        <p:nvSpPr>
          <p:cNvPr id="3" name="Content Placeholder 2">
            <a:extLst>
              <a:ext uri="{FF2B5EF4-FFF2-40B4-BE49-F238E27FC236}">
                <a16:creationId xmlns:a16="http://schemas.microsoft.com/office/drawing/2014/main" id="{EC29491B-EE3A-45EB-8B2F-06A1129FCF97}"/>
              </a:ext>
            </a:extLst>
          </p:cNvPr>
          <p:cNvSpPr>
            <a:spLocks noGrp="1"/>
          </p:cNvSpPr>
          <p:nvPr>
            <p:ph idx="1"/>
          </p:nvPr>
        </p:nvSpPr>
        <p:spPr/>
        <p:txBody>
          <a:bodyPr/>
          <a:lstStyle/>
          <a:p>
            <a:r>
              <a:rPr lang="en-GB" dirty="0"/>
              <a:t>You already know it from the Primary</a:t>
            </a:r>
          </a:p>
          <a:p>
            <a:r>
              <a:rPr lang="en-GB" dirty="0"/>
              <a:t>Re-learning is quicker than learning!</a:t>
            </a:r>
          </a:p>
          <a:p>
            <a:r>
              <a:rPr lang="en-GB" dirty="0"/>
              <a:t>It’s a relatively small, enclosed section of the curriculum</a:t>
            </a:r>
          </a:p>
          <a:p>
            <a:r>
              <a:rPr lang="en-GB" dirty="0"/>
              <a:t>Potentially high impact, effective revision</a:t>
            </a:r>
          </a:p>
          <a:p>
            <a:r>
              <a:rPr lang="en-GB" dirty="0"/>
              <a:t>Realistically limited options for questions</a:t>
            </a:r>
          </a:p>
          <a:p>
            <a:r>
              <a:rPr lang="en-GB" dirty="0"/>
              <a:t>The average pass mark for a question is ~12/20. </a:t>
            </a:r>
          </a:p>
          <a:p>
            <a:pPr lvl="1"/>
            <a:r>
              <a:rPr lang="en-GB" dirty="0"/>
              <a:t>2-3 marks on a physics related section could turn a borderline into a good pass.</a:t>
            </a:r>
          </a:p>
        </p:txBody>
      </p:sp>
    </p:spTree>
    <p:extLst>
      <p:ext uri="{BB962C8B-B14F-4D97-AF65-F5344CB8AC3E}">
        <p14:creationId xmlns:p14="http://schemas.microsoft.com/office/powerpoint/2010/main" val="34305504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101CC-981F-46ED-8F2D-0FA0ABD775DD}"/>
              </a:ext>
            </a:extLst>
          </p:cNvPr>
          <p:cNvSpPr>
            <a:spLocks noGrp="1"/>
          </p:cNvSpPr>
          <p:nvPr>
            <p:ph type="title"/>
          </p:nvPr>
        </p:nvSpPr>
        <p:spPr/>
        <p:txBody>
          <a:bodyPr/>
          <a:lstStyle/>
          <a:p>
            <a:r>
              <a:rPr lang="en-GB" dirty="0">
                <a:solidFill>
                  <a:srgbClr val="FF0000"/>
                </a:solidFill>
              </a:rPr>
              <a:t>General points</a:t>
            </a:r>
          </a:p>
        </p:txBody>
      </p:sp>
      <p:sp>
        <p:nvSpPr>
          <p:cNvPr id="3" name="Content Placeholder 2">
            <a:extLst>
              <a:ext uri="{FF2B5EF4-FFF2-40B4-BE49-F238E27FC236}">
                <a16:creationId xmlns:a16="http://schemas.microsoft.com/office/drawing/2014/main" id="{DC2111F5-EB1F-4625-9DAA-541541F73D34}"/>
              </a:ext>
            </a:extLst>
          </p:cNvPr>
          <p:cNvSpPr>
            <a:spLocks noGrp="1"/>
          </p:cNvSpPr>
          <p:nvPr>
            <p:ph idx="1"/>
          </p:nvPr>
        </p:nvSpPr>
        <p:spPr/>
        <p:txBody>
          <a:bodyPr/>
          <a:lstStyle/>
          <a:p>
            <a:r>
              <a:rPr lang="en-GB" dirty="0"/>
              <a:t>Look at the past papers</a:t>
            </a:r>
          </a:p>
          <a:p>
            <a:r>
              <a:rPr lang="en-GB" dirty="0"/>
              <a:t>Look at the Curriculum</a:t>
            </a:r>
          </a:p>
          <a:p>
            <a:r>
              <a:rPr lang="en-GB" dirty="0"/>
              <a:t>Read the examiners reports</a:t>
            </a:r>
          </a:p>
          <a:p>
            <a:pPr lvl="1"/>
            <a:r>
              <a:rPr lang="en-GB" dirty="0"/>
              <a:t>They give insight into what the examiners are looking for</a:t>
            </a:r>
          </a:p>
          <a:p>
            <a:r>
              <a:rPr lang="en-GB" dirty="0"/>
              <a:t>Guidelines</a:t>
            </a:r>
          </a:p>
          <a:p>
            <a:pPr lvl="1"/>
            <a:r>
              <a:rPr lang="en-GB" dirty="0"/>
              <a:t>AAGBI</a:t>
            </a:r>
          </a:p>
          <a:p>
            <a:pPr lvl="1"/>
            <a:r>
              <a:rPr lang="en-GB" dirty="0"/>
              <a:t>RCOA</a:t>
            </a:r>
          </a:p>
          <a:p>
            <a:pPr lvl="1"/>
            <a:r>
              <a:rPr lang="en-GB" dirty="0"/>
              <a:t>NPSA</a:t>
            </a:r>
          </a:p>
          <a:p>
            <a:endParaRPr lang="en-GB" dirty="0"/>
          </a:p>
        </p:txBody>
      </p:sp>
    </p:spTree>
    <p:extLst>
      <p:ext uri="{BB962C8B-B14F-4D97-AF65-F5344CB8AC3E}">
        <p14:creationId xmlns:p14="http://schemas.microsoft.com/office/powerpoint/2010/main" val="37899911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660399-ADBD-4C8A-A8FE-41F3B23336B6}"/>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8E6470E8-9027-4C0C-8C52-963FDEC1D3B4}"/>
              </a:ext>
            </a:extLst>
          </p:cNvPr>
          <p:cNvPicPr>
            <a:picLocks noChangeAspect="1"/>
          </p:cNvPicPr>
          <p:nvPr/>
        </p:nvPicPr>
        <p:blipFill rotWithShape="1">
          <a:blip r:embed="rId2"/>
          <a:srcRect l="19972" t="15880" r="21587" b="18876"/>
          <a:stretch/>
        </p:blipFill>
        <p:spPr>
          <a:xfrm>
            <a:off x="525548" y="841839"/>
            <a:ext cx="8012701" cy="5031769"/>
          </a:xfrm>
          <a:prstGeom prst="rect">
            <a:avLst/>
          </a:prstGeom>
        </p:spPr>
      </p:pic>
      <mc:AlternateContent xmlns:mc="http://schemas.openxmlformats.org/markup-compatibility/2006" xmlns:p14="http://schemas.microsoft.com/office/powerpoint/2010/main">
        <mc:Choice Requires="p14">
          <p:contentPart p14:bwMode="auto" r:id="rId3">
            <p14:nvContentPartPr>
              <p14:cNvPr id="6" name="Ink 5">
                <a:extLst>
                  <a:ext uri="{FF2B5EF4-FFF2-40B4-BE49-F238E27FC236}">
                    <a16:creationId xmlns:a16="http://schemas.microsoft.com/office/drawing/2014/main" id="{A0D63522-C99B-4142-85CA-90CBE52C8EBB}"/>
                  </a:ext>
                </a:extLst>
              </p14:cNvPr>
              <p14:cNvContentPartPr/>
              <p14:nvPr/>
            </p14:nvContentPartPr>
            <p14:xfrm>
              <a:off x="1467972" y="3534880"/>
              <a:ext cx="17010" cy="3240"/>
            </p14:xfrm>
          </p:contentPart>
        </mc:Choice>
        <mc:Fallback xmlns="">
          <p:pic>
            <p:nvPicPr>
              <p:cNvPr id="6" name="Ink 5">
                <a:extLst>
                  <a:ext uri="{FF2B5EF4-FFF2-40B4-BE49-F238E27FC236}">
                    <a16:creationId xmlns:a16="http://schemas.microsoft.com/office/drawing/2014/main" id="{A0D63522-C99B-4142-85CA-90CBE52C8EBB}"/>
                  </a:ext>
                </a:extLst>
              </p:cNvPr>
              <p:cNvPicPr/>
              <p:nvPr/>
            </p:nvPicPr>
            <p:blipFill>
              <a:blip r:embed="rId4"/>
              <a:stretch>
                <a:fillRect/>
              </a:stretch>
            </p:blipFill>
            <p:spPr>
              <a:xfrm>
                <a:off x="1414047" y="3427240"/>
                <a:ext cx="125223" cy="2188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 name="Ink 6">
                <a:extLst>
                  <a:ext uri="{FF2B5EF4-FFF2-40B4-BE49-F238E27FC236}">
                    <a16:creationId xmlns:a16="http://schemas.microsoft.com/office/drawing/2014/main" id="{2B708500-AB37-4D22-AFFA-4A47FEB8CF8F}"/>
                  </a:ext>
                </a:extLst>
              </p14:cNvPr>
              <p14:cNvContentPartPr/>
              <p14:nvPr/>
            </p14:nvContentPartPr>
            <p14:xfrm>
              <a:off x="1355922" y="3571330"/>
              <a:ext cx="5242590" cy="115830"/>
            </p14:xfrm>
          </p:contentPart>
        </mc:Choice>
        <mc:Fallback xmlns="">
          <p:pic>
            <p:nvPicPr>
              <p:cNvPr id="7" name="Ink 6">
                <a:extLst>
                  <a:ext uri="{FF2B5EF4-FFF2-40B4-BE49-F238E27FC236}">
                    <a16:creationId xmlns:a16="http://schemas.microsoft.com/office/drawing/2014/main" id="{2B708500-AB37-4D22-AFFA-4A47FEB8CF8F}"/>
                  </a:ext>
                </a:extLst>
              </p:cNvPr>
              <p:cNvPicPr/>
              <p:nvPr/>
            </p:nvPicPr>
            <p:blipFill>
              <a:blip r:embed="rId6"/>
              <a:stretch>
                <a:fillRect/>
              </a:stretch>
            </p:blipFill>
            <p:spPr>
              <a:xfrm>
                <a:off x="1302283" y="3463774"/>
                <a:ext cx="5350228" cy="331303"/>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1" name="Ink 10">
                <a:extLst>
                  <a:ext uri="{FF2B5EF4-FFF2-40B4-BE49-F238E27FC236}">
                    <a16:creationId xmlns:a16="http://schemas.microsoft.com/office/drawing/2014/main" id="{D572F749-B6F0-4230-8512-16C6BFAA66B0}"/>
                  </a:ext>
                </a:extLst>
              </p14:cNvPr>
              <p14:cNvContentPartPr/>
              <p14:nvPr/>
            </p14:nvContentPartPr>
            <p14:xfrm>
              <a:off x="1432872" y="4056790"/>
              <a:ext cx="1409130" cy="30510"/>
            </p14:xfrm>
          </p:contentPart>
        </mc:Choice>
        <mc:Fallback xmlns="">
          <p:pic>
            <p:nvPicPr>
              <p:cNvPr id="11" name="Ink 10">
                <a:extLst>
                  <a:ext uri="{FF2B5EF4-FFF2-40B4-BE49-F238E27FC236}">
                    <a16:creationId xmlns:a16="http://schemas.microsoft.com/office/drawing/2014/main" id="{D572F749-B6F0-4230-8512-16C6BFAA66B0}"/>
                  </a:ext>
                </a:extLst>
              </p:cNvPr>
              <p:cNvPicPr/>
              <p:nvPr/>
            </p:nvPicPr>
            <p:blipFill>
              <a:blip r:embed="rId8"/>
              <a:stretch>
                <a:fillRect/>
              </a:stretch>
            </p:blipFill>
            <p:spPr>
              <a:xfrm>
                <a:off x="1379229" y="3949108"/>
                <a:ext cx="1516777" cy="245516"/>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2" name="Ink 11">
                <a:extLst>
                  <a:ext uri="{FF2B5EF4-FFF2-40B4-BE49-F238E27FC236}">
                    <a16:creationId xmlns:a16="http://schemas.microsoft.com/office/drawing/2014/main" id="{76751C44-1C0B-4F5F-BCDB-3A145BDAC652}"/>
                  </a:ext>
                </a:extLst>
              </p14:cNvPr>
              <p14:cNvContentPartPr/>
              <p14:nvPr/>
            </p14:nvContentPartPr>
            <p14:xfrm>
              <a:off x="1440702" y="4910800"/>
              <a:ext cx="1905120" cy="46440"/>
            </p14:xfrm>
          </p:contentPart>
        </mc:Choice>
        <mc:Fallback xmlns="">
          <p:pic>
            <p:nvPicPr>
              <p:cNvPr id="12" name="Ink 11">
                <a:extLst>
                  <a:ext uri="{FF2B5EF4-FFF2-40B4-BE49-F238E27FC236}">
                    <a16:creationId xmlns:a16="http://schemas.microsoft.com/office/drawing/2014/main" id="{76751C44-1C0B-4F5F-BCDB-3A145BDAC652}"/>
                  </a:ext>
                </a:extLst>
              </p:cNvPr>
              <p:cNvPicPr/>
              <p:nvPr/>
            </p:nvPicPr>
            <p:blipFill>
              <a:blip r:embed="rId10"/>
              <a:stretch>
                <a:fillRect/>
              </a:stretch>
            </p:blipFill>
            <p:spPr>
              <a:xfrm>
                <a:off x="1386702" y="4802800"/>
                <a:ext cx="2012760" cy="2620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3" name="Ink 12">
                <a:extLst>
                  <a:ext uri="{FF2B5EF4-FFF2-40B4-BE49-F238E27FC236}">
                    <a16:creationId xmlns:a16="http://schemas.microsoft.com/office/drawing/2014/main" id="{613942D7-A86D-444F-9450-EBD76741F6FD}"/>
                  </a:ext>
                </a:extLst>
              </p14:cNvPr>
              <p14:cNvContentPartPr/>
              <p14:nvPr/>
            </p14:nvContentPartPr>
            <p14:xfrm>
              <a:off x="1510362" y="5115460"/>
              <a:ext cx="652050" cy="22680"/>
            </p14:xfrm>
          </p:contentPart>
        </mc:Choice>
        <mc:Fallback xmlns="">
          <p:pic>
            <p:nvPicPr>
              <p:cNvPr id="13" name="Ink 12">
                <a:extLst>
                  <a:ext uri="{FF2B5EF4-FFF2-40B4-BE49-F238E27FC236}">
                    <a16:creationId xmlns:a16="http://schemas.microsoft.com/office/drawing/2014/main" id="{613942D7-A86D-444F-9450-EBD76741F6FD}"/>
                  </a:ext>
                </a:extLst>
              </p:cNvPr>
              <p:cNvPicPr/>
              <p:nvPr/>
            </p:nvPicPr>
            <p:blipFill>
              <a:blip r:embed="rId12"/>
              <a:stretch>
                <a:fillRect/>
              </a:stretch>
            </p:blipFill>
            <p:spPr>
              <a:xfrm>
                <a:off x="1456384" y="5009147"/>
                <a:ext cx="759645" cy="234951"/>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4" name="Ink 13">
                <a:extLst>
                  <a:ext uri="{FF2B5EF4-FFF2-40B4-BE49-F238E27FC236}">
                    <a16:creationId xmlns:a16="http://schemas.microsoft.com/office/drawing/2014/main" id="{28345ABA-334A-4C2B-B078-FBA7D5C11FE2}"/>
                  </a:ext>
                </a:extLst>
              </p14:cNvPr>
              <p14:cNvContentPartPr/>
              <p14:nvPr/>
            </p14:nvContentPartPr>
            <p14:xfrm>
              <a:off x="1480932" y="5278810"/>
              <a:ext cx="1788210" cy="52380"/>
            </p14:xfrm>
          </p:contentPart>
        </mc:Choice>
        <mc:Fallback xmlns="">
          <p:pic>
            <p:nvPicPr>
              <p:cNvPr id="14" name="Ink 13">
                <a:extLst>
                  <a:ext uri="{FF2B5EF4-FFF2-40B4-BE49-F238E27FC236}">
                    <a16:creationId xmlns:a16="http://schemas.microsoft.com/office/drawing/2014/main" id="{28345ABA-334A-4C2B-B078-FBA7D5C11FE2}"/>
                  </a:ext>
                </a:extLst>
              </p:cNvPr>
              <p:cNvPicPr/>
              <p:nvPr/>
            </p:nvPicPr>
            <p:blipFill>
              <a:blip r:embed="rId14"/>
              <a:stretch>
                <a:fillRect/>
              </a:stretch>
            </p:blipFill>
            <p:spPr>
              <a:xfrm>
                <a:off x="1426940" y="5171180"/>
                <a:ext cx="1895834" cy="267282"/>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5" name="Ink 14">
                <a:extLst>
                  <a:ext uri="{FF2B5EF4-FFF2-40B4-BE49-F238E27FC236}">
                    <a16:creationId xmlns:a16="http://schemas.microsoft.com/office/drawing/2014/main" id="{F70F90E9-B412-4011-9F22-D4FD9DA0DAF8}"/>
                  </a:ext>
                </a:extLst>
              </p14:cNvPr>
              <p14:cNvContentPartPr/>
              <p14:nvPr/>
            </p14:nvContentPartPr>
            <p14:xfrm>
              <a:off x="1950462" y="2690320"/>
              <a:ext cx="1039770" cy="56700"/>
            </p14:xfrm>
          </p:contentPart>
        </mc:Choice>
        <mc:Fallback xmlns="">
          <p:pic>
            <p:nvPicPr>
              <p:cNvPr id="15" name="Ink 14">
                <a:extLst>
                  <a:ext uri="{FF2B5EF4-FFF2-40B4-BE49-F238E27FC236}">
                    <a16:creationId xmlns:a16="http://schemas.microsoft.com/office/drawing/2014/main" id="{F70F90E9-B412-4011-9F22-D4FD9DA0DAF8}"/>
                  </a:ext>
                </a:extLst>
              </p:cNvPr>
              <p:cNvPicPr/>
              <p:nvPr/>
            </p:nvPicPr>
            <p:blipFill>
              <a:blip r:embed="rId16"/>
              <a:stretch>
                <a:fillRect/>
              </a:stretch>
            </p:blipFill>
            <p:spPr>
              <a:xfrm>
                <a:off x="1896457" y="2582662"/>
                <a:ext cx="1147419" cy="271658"/>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6" name="Ink 15">
                <a:extLst>
                  <a:ext uri="{FF2B5EF4-FFF2-40B4-BE49-F238E27FC236}">
                    <a16:creationId xmlns:a16="http://schemas.microsoft.com/office/drawing/2014/main" id="{8CE80CEC-0587-4D3F-8A36-59112F7782DC}"/>
                  </a:ext>
                </a:extLst>
              </p14:cNvPr>
              <p14:cNvContentPartPr/>
              <p14:nvPr/>
            </p14:nvContentPartPr>
            <p14:xfrm>
              <a:off x="1521162" y="2538850"/>
              <a:ext cx="1492020" cy="18900"/>
            </p14:xfrm>
          </p:contentPart>
        </mc:Choice>
        <mc:Fallback xmlns="">
          <p:pic>
            <p:nvPicPr>
              <p:cNvPr id="16" name="Ink 15">
                <a:extLst>
                  <a:ext uri="{FF2B5EF4-FFF2-40B4-BE49-F238E27FC236}">
                    <a16:creationId xmlns:a16="http://schemas.microsoft.com/office/drawing/2014/main" id="{8CE80CEC-0587-4D3F-8A36-59112F7782DC}"/>
                  </a:ext>
                </a:extLst>
              </p:cNvPr>
              <p:cNvPicPr/>
              <p:nvPr/>
            </p:nvPicPr>
            <p:blipFill>
              <a:blip r:embed="rId18"/>
              <a:stretch>
                <a:fillRect/>
              </a:stretch>
            </p:blipFill>
            <p:spPr>
              <a:xfrm>
                <a:off x="1467169" y="2431869"/>
                <a:ext cx="1599647" cy="232506"/>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7" name="Ink 16">
                <a:extLst>
                  <a:ext uri="{FF2B5EF4-FFF2-40B4-BE49-F238E27FC236}">
                    <a16:creationId xmlns:a16="http://schemas.microsoft.com/office/drawing/2014/main" id="{8DDDD88E-31AD-4595-BCDB-F7916F3C4B63}"/>
                  </a:ext>
                </a:extLst>
              </p14:cNvPr>
              <p14:cNvContentPartPr/>
              <p14:nvPr/>
            </p14:nvContentPartPr>
            <p14:xfrm>
              <a:off x="1517382" y="2298010"/>
              <a:ext cx="1278180" cy="108540"/>
            </p14:xfrm>
          </p:contentPart>
        </mc:Choice>
        <mc:Fallback xmlns="">
          <p:pic>
            <p:nvPicPr>
              <p:cNvPr id="17" name="Ink 16">
                <a:extLst>
                  <a:ext uri="{FF2B5EF4-FFF2-40B4-BE49-F238E27FC236}">
                    <a16:creationId xmlns:a16="http://schemas.microsoft.com/office/drawing/2014/main" id="{8DDDD88E-31AD-4595-BCDB-F7916F3C4B63}"/>
                  </a:ext>
                </a:extLst>
              </p:cNvPr>
              <p:cNvPicPr/>
              <p:nvPr/>
            </p:nvPicPr>
            <p:blipFill>
              <a:blip r:embed="rId20"/>
              <a:stretch>
                <a:fillRect/>
              </a:stretch>
            </p:blipFill>
            <p:spPr>
              <a:xfrm>
                <a:off x="1463390" y="2189831"/>
                <a:ext cx="1385805" cy="324538"/>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8" name="Ink 17">
                <a:extLst>
                  <a:ext uri="{FF2B5EF4-FFF2-40B4-BE49-F238E27FC236}">
                    <a16:creationId xmlns:a16="http://schemas.microsoft.com/office/drawing/2014/main" id="{C43AFFCB-3630-4E2C-858F-10D9F9CC0711}"/>
                  </a:ext>
                </a:extLst>
              </p14:cNvPr>
              <p14:cNvContentPartPr/>
              <p14:nvPr/>
            </p14:nvContentPartPr>
            <p14:xfrm>
              <a:off x="1400472" y="2001061"/>
              <a:ext cx="1662390" cy="45090"/>
            </p14:xfrm>
          </p:contentPart>
        </mc:Choice>
        <mc:Fallback xmlns="">
          <p:pic>
            <p:nvPicPr>
              <p:cNvPr id="18" name="Ink 17">
                <a:extLst>
                  <a:ext uri="{FF2B5EF4-FFF2-40B4-BE49-F238E27FC236}">
                    <a16:creationId xmlns:a16="http://schemas.microsoft.com/office/drawing/2014/main" id="{C43AFFCB-3630-4E2C-858F-10D9F9CC0711}"/>
                  </a:ext>
                </a:extLst>
              </p:cNvPr>
              <p:cNvPicPr/>
              <p:nvPr/>
            </p:nvPicPr>
            <p:blipFill>
              <a:blip r:embed="rId22"/>
              <a:stretch>
                <a:fillRect/>
              </a:stretch>
            </p:blipFill>
            <p:spPr>
              <a:xfrm>
                <a:off x="1346475" y="1892845"/>
                <a:ext cx="1770024" cy="261161"/>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9" name="Ink 18">
                <a:extLst>
                  <a:ext uri="{FF2B5EF4-FFF2-40B4-BE49-F238E27FC236}">
                    <a16:creationId xmlns:a16="http://schemas.microsoft.com/office/drawing/2014/main" id="{D2FF494B-69EE-4BF3-857B-B2EDAA8072BD}"/>
                  </a:ext>
                </a:extLst>
              </p14:cNvPr>
              <p14:cNvContentPartPr/>
              <p14:nvPr/>
            </p14:nvContentPartPr>
            <p14:xfrm>
              <a:off x="5266872" y="4380790"/>
              <a:ext cx="1185570" cy="56700"/>
            </p14:xfrm>
          </p:contentPart>
        </mc:Choice>
        <mc:Fallback xmlns="">
          <p:pic>
            <p:nvPicPr>
              <p:cNvPr id="19" name="Ink 18">
                <a:extLst>
                  <a:ext uri="{FF2B5EF4-FFF2-40B4-BE49-F238E27FC236}">
                    <a16:creationId xmlns:a16="http://schemas.microsoft.com/office/drawing/2014/main" id="{D2FF494B-69EE-4BF3-857B-B2EDAA8072BD}"/>
                  </a:ext>
                </a:extLst>
              </p:cNvPr>
              <p:cNvPicPr/>
              <p:nvPr/>
            </p:nvPicPr>
            <p:blipFill>
              <a:blip r:embed="rId24"/>
              <a:stretch>
                <a:fillRect/>
              </a:stretch>
            </p:blipFill>
            <p:spPr>
              <a:xfrm>
                <a:off x="5212868" y="4273491"/>
                <a:ext cx="1293218" cy="271658"/>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20" name="Ink 19">
                <a:extLst>
                  <a:ext uri="{FF2B5EF4-FFF2-40B4-BE49-F238E27FC236}">
                    <a16:creationId xmlns:a16="http://schemas.microsoft.com/office/drawing/2014/main" id="{4FE19006-1089-4926-8EE6-F376DCD885E9}"/>
                  </a:ext>
                </a:extLst>
              </p14:cNvPr>
              <p14:cNvContentPartPr/>
              <p14:nvPr/>
            </p14:nvContentPartPr>
            <p14:xfrm>
              <a:off x="4314852" y="3696070"/>
              <a:ext cx="2574180" cy="100980"/>
            </p14:xfrm>
          </p:contentPart>
        </mc:Choice>
        <mc:Fallback xmlns="">
          <p:pic>
            <p:nvPicPr>
              <p:cNvPr id="20" name="Ink 19">
                <a:extLst>
                  <a:ext uri="{FF2B5EF4-FFF2-40B4-BE49-F238E27FC236}">
                    <a16:creationId xmlns:a16="http://schemas.microsoft.com/office/drawing/2014/main" id="{4FE19006-1089-4926-8EE6-F376DCD885E9}"/>
                  </a:ext>
                </a:extLst>
              </p:cNvPr>
              <p:cNvPicPr/>
              <p:nvPr/>
            </p:nvPicPr>
            <p:blipFill>
              <a:blip r:embed="rId26"/>
              <a:stretch>
                <a:fillRect/>
              </a:stretch>
            </p:blipFill>
            <p:spPr>
              <a:xfrm>
                <a:off x="4261216" y="3588262"/>
                <a:ext cx="2681812" cy="316236"/>
              </a:xfrm>
              <a:prstGeom prst="rect">
                <a:avLst/>
              </a:prstGeom>
            </p:spPr>
          </p:pic>
        </mc:Fallback>
      </mc:AlternateContent>
    </p:spTree>
    <p:extLst>
      <p:ext uri="{BB962C8B-B14F-4D97-AF65-F5344CB8AC3E}">
        <p14:creationId xmlns:p14="http://schemas.microsoft.com/office/powerpoint/2010/main" val="29439640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47C7AA1-EE3F-49F6-8630-6E8B452AFE26}"/>
              </a:ext>
            </a:extLst>
          </p:cNvPr>
          <p:cNvPicPr>
            <a:picLocks noChangeAspect="1"/>
          </p:cNvPicPr>
          <p:nvPr/>
        </p:nvPicPr>
        <p:blipFill rotWithShape="1">
          <a:blip r:embed="rId2"/>
          <a:srcRect l="19972" t="25393" r="21207" b="41049"/>
          <a:stretch/>
        </p:blipFill>
        <p:spPr>
          <a:xfrm>
            <a:off x="881167" y="1693311"/>
            <a:ext cx="7381667" cy="2368901"/>
          </a:xfrm>
          <a:prstGeom prst="rect">
            <a:avLst/>
          </a:prstGeom>
        </p:spPr>
      </p:pic>
      <mc:AlternateContent xmlns:mc="http://schemas.openxmlformats.org/markup-compatibility/2006" xmlns:p14="http://schemas.microsoft.com/office/powerpoint/2010/main">
        <mc:Choice Requires="p14">
          <p:contentPart p14:bwMode="auto" r:id="rId3">
            <p14:nvContentPartPr>
              <p14:cNvPr id="5" name="Ink 4">
                <a:extLst>
                  <a:ext uri="{FF2B5EF4-FFF2-40B4-BE49-F238E27FC236}">
                    <a16:creationId xmlns:a16="http://schemas.microsoft.com/office/drawing/2014/main" id="{E0EF04B5-9DD9-4BEF-967C-231BC987D4F9}"/>
                  </a:ext>
                </a:extLst>
              </p14:cNvPr>
              <p14:cNvContentPartPr/>
              <p14:nvPr/>
            </p14:nvContentPartPr>
            <p14:xfrm>
              <a:off x="2338452" y="2694910"/>
              <a:ext cx="366120" cy="23490"/>
            </p14:xfrm>
          </p:contentPart>
        </mc:Choice>
        <mc:Fallback xmlns="">
          <p:pic>
            <p:nvPicPr>
              <p:cNvPr id="5" name="Ink 4">
                <a:extLst>
                  <a:ext uri="{FF2B5EF4-FFF2-40B4-BE49-F238E27FC236}">
                    <a16:creationId xmlns:a16="http://schemas.microsoft.com/office/drawing/2014/main" id="{E0EF04B5-9DD9-4BEF-967C-231BC987D4F9}"/>
                  </a:ext>
                </a:extLst>
              </p:cNvPr>
              <p:cNvPicPr/>
              <p:nvPr/>
            </p:nvPicPr>
            <p:blipFill>
              <a:blip r:embed="rId4"/>
              <a:stretch>
                <a:fillRect/>
              </a:stretch>
            </p:blipFill>
            <p:spPr>
              <a:xfrm>
                <a:off x="2284452" y="2586495"/>
                <a:ext cx="473760" cy="239959"/>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6" name="Ink 5">
                <a:extLst>
                  <a:ext uri="{FF2B5EF4-FFF2-40B4-BE49-F238E27FC236}">
                    <a16:creationId xmlns:a16="http://schemas.microsoft.com/office/drawing/2014/main" id="{03F6EEF1-FEF1-43E5-B55A-1BB28DD5E251}"/>
                  </a:ext>
                </a:extLst>
              </p14:cNvPr>
              <p14:cNvContentPartPr/>
              <p14:nvPr/>
            </p14:nvContentPartPr>
            <p14:xfrm>
              <a:off x="1768212" y="2829910"/>
              <a:ext cx="1924020" cy="66420"/>
            </p14:xfrm>
          </p:contentPart>
        </mc:Choice>
        <mc:Fallback xmlns="">
          <p:pic>
            <p:nvPicPr>
              <p:cNvPr id="6" name="Ink 5">
                <a:extLst>
                  <a:ext uri="{FF2B5EF4-FFF2-40B4-BE49-F238E27FC236}">
                    <a16:creationId xmlns:a16="http://schemas.microsoft.com/office/drawing/2014/main" id="{03F6EEF1-FEF1-43E5-B55A-1BB28DD5E251}"/>
                  </a:ext>
                </a:extLst>
              </p:cNvPr>
              <p:cNvPicPr/>
              <p:nvPr/>
            </p:nvPicPr>
            <p:blipFill>
              <a:blip r:embed="rId6"/>
              <a:stretch>
                <a:fillRect/>
              </a:stretch>
            </p:blipFill>
            <p:spPr>
              <a:xfrm>
                <a:off x="1714217" y="2722561"/>
                <a:ext cx="2031650" cy="281477"/>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Ink 7">
                <a:extLst>
                  <a:ext uri="{FF2B5EF4-FFF2-40B4-BE49-F238E27FC236}">
                    <a16:creationId xmlns:a16="http://schemas.microsoft.com/office/drawing/2014/main" id="{3A823768-DFEA-471E-BDDF-132870EB7644}"/>
                  </a:ext>
                </a:extLst>
              </p14:cNvPr>
              <p14:cNvContentPartPr/>
              <p14:nvPr/>
            </p14:nvContentPartPr>
            <p14:xfrm>
              <a:off x="2562822" y="3056170"/>
              <a:ext cx="2280150" cy="52920"/>
            </p14:xfrm>
          </p:contentPart>
        </mc:Choice>
        <mc:Fallback xmlns="">
          <p:pic>
            <p:nvPicPr>
              <p:cNvPr id="8" name="Ink 7">
                <a:extLst>
                  <a:ext uri="{FF2B5EF4-FFF2-40B4-BE49-F238E27FC236}">
                    <a16:creationId xmlns:a16="http://schemas.microsoft.com/office/drawing/2014/main" id="{3A823768-DFEA-471E-BDDF-132870EB7644}"/>
                  </a:ext>
                </a:extLst>
              </p:cNvPr>
              <p:cNvPicPr/>
              <p:nvPr/>
            </p:nvPicPr>
            <p:blipFill>
              <a:blip r:embed="rId8"/>
              <a:stretch>
                <a:fillRect/>
              </a:stretch>
            </p:blipFill>
            <p:spPr>
              <a:xfrm>
                <a:off x="2509184" y="2948900"/>
                <a:ext cx="2387786" cy="267103"/>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9" name="Ink 8">
                <a:extLst>
                  <a:ext uri="{FF2B5EF4-FFF2-40B4-BE49-F238E27FC236}">
                    <a16:creationId xmlns:a16="http://schemas.microsoft.com/office/drawing/2014/main" id="{F32E8823-9CD7-4EED-8EE2-BC099A1F756B}"/>
                  </a:ext>
                </a:extLst>
              </p14:cNvPr>
              <p14:cNvContentPartPr/>
              <p14:nvPr/>
            </p14:nvContentPartPr>
            <p14:xfrm>
              <a:off x="1756743" y="3142493"/>
              <a:ext cx="2371320" cy="89280"/>
            </p14:xfrm>
          </p:contentPart>
        </mc:Choice>
        <mc:Fallback xmlns="">
          <p:pic>
            <p:nvPicPr>
              <p:cNvPr id="9" name="Ink 8">
                <a:extLst>
                  <a:ext uri="{FF2B5EF4-FFF2-40B4-BE49-F238E27FC236}">
                    <a16:creationId xmlns:a16="http://schemas.microsoft.com/office/drawing/2014/main" id="{F32E8823-9CD7-4EED-8EE2-BC099A1F756B}"/>
                  </a:ext>
                </a:extLst>
              </p:cNvPr>
              <p:cNvPicPr/>
              <p:nvPr/>
            </p:nvPicPr>
            <p:blipFill>
              <a:blip r:embed="rId10"/>
              <a:stretch>
                <a:fillRect/>
              </a:stretch>
            </p:blipFill>
            <p:spPr>
              <a:xfrm>
                <a:off x="1702743" y="3034493"/>
                <a:ext cx="2478960" cy="304920"/>
              </a:xfrm>
              <a:prstGeom prst="rect">
                <a:avLst/>
              </a:prstGeom>
            </p:spPr>
          </p:pic>
        </mc:Fallback>
      </mc:AlternateContent>
    </p:spTree>
    <p:extLst>
      <p:ext uri="{BB962C8B-B14F-4D97-AF65-F5344CB8AC3E}">
        <p14:creationId xmlns:p14="http://schemas.microsoft.com/office/powerpoint/2010/main" val="42224381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FA2F9-AF74-4978-9E50-CA7A606BD585}"/>
              </a:ext>
            </a:extLst>
          </p:cNvPr>
          <p:cNvSpPr>
            <a:spLocks noGrp="1"/>
          </p:cNvSpPr>
          <p:nvPr>
            <p:ph type="title"/>
          </p:nvPr>
        </p:nvSpPr>
        <p:spPr/>
        <p:txBody>
          <a:bodyPr/>
          <a:lstStyle/>
          <a:p>
            <a:r>
              <a:rPr lang="en-GB" dirty="0">
                <a:solidFill>
                  <a:srgbClr val="FF0000"/>
                </a:solidFill>
              </a:rPr>
              <a:t>Previous questions</a:t>
            </a:r>
          </a:p>
        </p:txBody>
      </p:sp>
      <p:sp>
        <p:nvSpPr>
          <p:cNvPr id="3" name="Content Placeholder 2">
            <a:extLst>
              <a:ext uri="{FF2B5EF4-FFF2-40B4-BE49-F238E27FC236}">
                <a16:creationId xmlns:a16="http://schemas.microsoft.com/office/drawing/2014/main" id="{C5EE129F-A0D4-458F-A1C7-A5775E43894C}"/>
              </a:ext>
            </a:extLst>
          </p:cNvPr>
          <p:cNvSpPr>
            <a:spLocks noGrp="1"/>
          </p:cNvSpPr>
          <p:nvPr>
            <p:ph idx="1"/>
          </p:nvPr>
        </p:nvSpPr>
        <p:spPr/>
        <p:txBody>
          <a:bodyPr>
            <a:normAutofit fontScale="92500" lnSpcReduction="10000"/>
          </a:bodyPr>
          <a:lstStyle/>
          <a:p>
            <a:r>
              <a:rPr lang="en-GB" dirty="0"/>
              <a:t>Goes through spells</a:t>
            </a:r>
          </a:p>
          <a:p>
            <a:pPr lvl="1"/>
            <a:r>
              <a:rPr lang="en-GB" dirty="0"/>
              <a:t>Sometimes none, Sometimes a few partial questions, sometimes full questions.</a:t>
            </a:r>
          </a:p>
          <a:p>
            <a:r>
              <a:rPr lang="en-GB" dirty="0"/>
              <a:t>Often repeated questions</a:t>
            </a:r>
          </a:p>
          <a:p>
            <a:r>
              <a:rPr lang="en-GB" dirty="0"/>
              <a:t>Often badly answered, and then repeated with slight modifications</a:t>
            </a:r>
          </a:p>
          <a:p>
            <a:endParaRPr lang="en-GB" dirty="0"/>
          </a:p>
          <a:p>
            <a:r>
              <a:rPr lang="en-GB" dirty="0"/>
              <a:t>Very little ‘pure’ physics.</a:t>
            </a:r>
          </a:p>
          <a:p>
            <a:r>
              <a:rPr lang="en-GB" dirty="0"/>
              <a:t>Mostly explanations of ‘how things work’ and clinical limitations of equipment.</a:t>
            </a:r>
          </a:p>
          <a:p>
            <a:r>
              <a:rPr lang="en-GB" dirty="0"/>
              <a:t>Any piece of equipment is fair game</a:t>
            </a:r>
          </a:p>
        </p:txBody>
      </p:sp>
    </p:spTree>
    <p:extLst>
      <p:ext uri="{BB962C8B-B14F-4D97-AF65-F5344CB8AC3E}">
        <p14:creationId xmlns:p14="http://schemas.microsoft.com/office/powerpoint/2010/main" val="25839442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459B1-3860-47E7-9920-BF0A5C45A16B}"/>
              </a:ext>
            </a:extLst>
          </p:cNvPr>
          <p:cNvSpPr>
            <a:spLocks noGrp="1"/>
          </p:cNvSpPr>
          <p:nvPr>
            <p:ph type="title"/>
          </p:nvPr>
        </p:nvSpPr>
        <p:spPr/>
        <p:txBody>
          <a:bodyPr/>
          <a:lstStyle/>
          <a:p>
            <a:r>
              <a:rPr lang="en-GB" dirty="0">
                <a:solidFill>
                  <a:srgbClr val="FF0000"/>
                </a:solidFill>
              </a:rPr>
              <a:t>What do the examiners look for?</a:t>
            </a:r>
          </a:p>
        </p:txBody>
      </p:sp>
      <p:sp>
        <p:nvSpPr>
          <p:cNvPr id="3" name="Content Placeholder 2">
            <a:extLst>
              <a:ext uri="{FF2B5EF4-FFF2-40B4-BE49-F238E27FC236}">
                <a16:creationId xmlns:a16="http://schemas.microsoft.com/office/drawing/2014/main" id="{1FE98D63-8E0D-4799-BDC7-893B9ED7C0CF}"/>
              </a:ext>
            </a:extLst>
          </p:cNvPr>
          <p:cNvSpPr>
            <a:spLocks noGrp="1"/>
          </p:cNvSpPr>
          <p:nvPr>
            <p:ph idx="1"/>
          </p:nvPr>
        </p:nvSpPr>
        <p:spPr/>
        <p:txBody>
          <a:bodyPr vert="horz" lIns="68580" tIns="34290" rIns="68580" bIns="34290" rtlCol="0" anchor="t">
            <a:normAutofit/>
          </a:bodyPr>
          <a:lstStyle/>
          <a:p>
            <a:r>
              <a:rPr lang="en-GB" dirty="0"/>
              <a:t>Description of principles</a:t>
            </a:r>
          </a:p>
          <a:p>
            <a:pPr lvl="1"/>
            <a:r>
              <a:rPr lang="en-GB" dirty="0"/>
              <a:t>Usually asking how something works</a:t>
            </a:r>
          </a:p>
          <a:p>
            <a:pPr lvl="1"/>
            <a:r>
              <a:rPr lang="en-GB" dirty="0"/>
              <a:t>Marks are usually for </a:t>
            </a:r>
            <a:r>
              <a:rPr lang="en-GB" i="1" dirty="0"/>
              <a:t>simple</a:t>
            </a:r>
            <a:r>
              <a:rPr lang="en-GB" dirty="0"/>
              <a:t> points, Don’t overcomplicate it</a:t>
            </a:r>
          </a:p>
          <a:p>
            <a:pPr lvl="1"/>
            <a:r>
              <a:rPr lang="en-GB" dirty="0"/>
              <a:t>Assume the examiners know nothing and start from basics</a:t>
            </a:r>
          </a:p>
          <a:p>
            <a:pPr lvl="1"/>
            <a:endParaRPr lang="en-GB" dirty="0"/>
          </a:p>
          <a:p>
            <a:r>
              <a:rPr lang="en-GB" dirty="0"/>
              <a:t>Complications or limitations of methods</a:t>
            </a:r>
          </a:p>
          <a:p>
            <a:pPr lvl="1"/>
            <a:r>
              <a:rPr lang="en-GB" dirty="0"/>
              <a:t>Again, Nothing complicated. </a:t>
            </a:r>
          </a:p>
          <a:p>
            <a:pPr lvl="1"/>
            <a:r>
              <a:rPr lang="en-GB" dirty="0"/>
              <a:t>You see most of these every time you use them.</a:t>
            </a:r>
          </a:p>
        </p:txBody>
      </p:sp>
    </p:spTree>
    <p:extLst>
      <p:ext uri="{BB962C8B-B14F-4D97-AF65-F5344CB8AC3E}">
        <p14:creationId xmlns:p14="http://schemas.microsoft.com/office/powerpoint/2010/main" val="34474493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B864B-D53A-4A07-B4AF-346D6385B700}"/>
              </a:ext>
            </a:extLst>
          </p:cNvPr>
          <p:cNvSpPr>
            <a:spLocks noGrp="1"/>
          </p:cNvSpPr>
          <p:nvPr>
            <p:ph type="title"/>
          </p:nvPr>
        </p:nvSpPr>
        <p:spPr/>
        <p:txBody>
          <a:bodyPr/>
          <a:lstStyle/>
          <a:p>
            <a:r>
              <a:rPr lang="en-GB" dirty="0">
                <a:solidFill>
                  <a:srgbClr val="FF0000"/>
                </a:solidFill>
              </a:rPr>
              <a:t>Recent topics 1 – March ‘18</a:t>
            </a:r>
          </a:p>
        </p:txBody>
      </p:sp>
      <p:sp>
        <p:nvSpPr>
          <p:cNvPr id="3" name="Content Placeholder 2">
            <a:extLst>
              <a:ext uri="{FF2B5EF4-FFF2-40B4-BE49-F238E27FC236}">
                <a16:creationId xmlns:a16="http://schemas.microsoft.com/office/drawing/2014/main" id="{BA26D29B-9815-42F3-9CDE-36E7D54FC42C}"/>
              </a:ext>
            </a:extLst>
          </p:cNvPr>
          <p:cNvSpPr>
            <a:spLocks noGrp="1"/>
          </p:cNvSpPr>
          <p:nvPr>
            <p:ph idx="1"/>
          </p:nvPr>
        </p:nvSpPr>
        <p:spPr>
          <a:xfrm>
            <a:off x="628650" y="1978417"/>
            <a:ext cx="7886700" cy="3637052"/>
          </a:xfrm>
        </p:spPr>
        <p:txBody>
          <a:bodyPr>
            <a:normAutofit/>
          </a:bodyPr>
          <a:lstStyle/>
          <a:p>
            <a:pPr marL="0" indent="0" fontAlgn="base">
              <a:lnSpc>
                <a:spcPct val="120000"/>
              </a:lnSpc>
              <a:spcBef>
                <a:spcPts val="0"/>
              </a:spcBef>
              <a:buNone/>
            </a:pPr>
            <a:r>
              <a:rPr lang="en-US" sz="1200" dirty="0"/>
              <a:t>Question 3 </a:t>
            </a:r>
          </a:p>
          <a:p>
            <a:pPr marL="257175" indent="-257175" fontAlgn="base">
              <a:lnSpc>
                <a:spcPct val="120000"/>
              </a:lnSpc>
              <a:spcBef>
                <a:spcPts val="0"/>
              </a:spcBef>
              <a:buAutoNum type="alphaLcParenR"/>
            </a:pPr>
            <a:r>
              <a:rPr lang="en-US" sz="1200" dirty="0"/>
              <a:t>List the possible indications for the insertion of cardiac implantable electronic devices. (5 marks) </a:t>
            </a:r>
          </a:p>
          <a:p>
            <a:pPr marL="257175" indent="-257175" fontAlgn="base">
              <a:lnSpc>
                <a:spcPct val="120000"/>
              </a:lnSpc>
              <a:spcBef>
                <a:spcPts val="0"/>
              </a:spcBef>
              <a:buAutoNum type="alphaLcParenR"/>
            </a:pPr>
            <a:r>
              <a:rPr lang="en-US" sz="1200" dirty="0">
                <a:solidFill>
                  <a:srgbClr val="FF0000"/>
                </a:solidFill>
              </a:rPr>
              <a:t>What factors would you check pre-operatively in a patient with these types of devices? (5 marks) </a:t>
            </a:r>
          </a:p>
          <a:p>
            <a:pPr marL="257175" indent="-257175" fontAlgn="base">
              <a:lnSpc>
                <a:spcPct val="120000"/>
              </a:lnSpc>
              <a:spcBef>
                <a:spcPts val="0"/>
              </a:spcBef>
              <a:buAutoNum type="alphaLcParenR"/>
            </a:pPr>
            <a:r>
              <a:rPr lang="en-US" sz="1200" dirty="0">
                <a:solidFill>
                  <a:srgbClr val="FF0000"/>
                </a:solidFill>
              </a:rPr>
              <a:t>Outline your relevant perioperative management of a patient with an automatic implantable cardioverter-defibrillator (AICD) who is having elective surgery under general </a:t>
            </a:r>
            <a:r>
              <a:rPr lang="en-US" sz="1200" dirty="0" err="1">
                <a:solidFill>
                  <a:srgbClr val="FF0000"/>
                </a:solidFill>
              </a:rPr>
              <a:t>anaesthetic</a:t>
            </a:r>
            <a:r>
              <a:rPr lang="en-US" sz="1200" dirty="0">
                <a:solidFill>
                  <a:srgbClr val="FF0000"/>
                </a:solidFill>
              </a:rPr>
              <a:t>. (6 marks) </a:t>
            </a:r>
          </a:p>
          <a:p>
            <a:pPr marL="257175" indent="-257175" fontAlgn="base">
              <a:lnSpc>
                <a:spcPct val="120000"/>
              </a:lnSpc>
              <a:spcBef>
                <a:spcPts val="0"/>
              </a:spcBef>
              <a:buAutoNum type="alphaLcParenR"/>
            </a:pPr>
            <a:r>
              <a:rPr lang="en-US" sz="1200" dirty="0"/>
              <a:t>A patient with a pacemaker develops severe bradycardia with circulatory compromise and no pacemaker response. What specific therapies should you consider in this situation? (4 marks)</a:t>
            </a:r>
          </a:p>
          <a:p>
            <a:pPr marL="257175" indent="-257175" fontAlgn="base">
              <a:lnSpc>
                <a:spcPct val="120000"/>
              </a:lnSpc>
              <a:spcBef>
                <a:spcPts val="0"/>
              </a:spcBef>
              <a:buAutoNum type="alphaLcParenR"/>
            </a:pPr>
            <a:endParaRPr lang="en-US" sz="1200" dirty="0">
              <a:solidFill>
                <a:srgbClr val="FF0000"/>
              </a:solidFill>
            </a:endParaRPr>
          </a:p>
          <a:p>
            <a:pPr marL="0" indent="0" fontAlgn="base">
              <a:lnSpc>
                <a:spcPct val="120000"/>
              </a:lnSpc>
              <a:spcBef>
                <a:spcPts val="0"/>
              </a:spcBef>
              <a:buNone/>
            </a:pPr>
            <a:r>
              <a:rPr lang="en-US" sz="1200" dirty="0"/>
              <a:t>Question 11 </a:t>
            </a:r>
          </a:p>
          <a:p>
            <a:pPr marL="257175" indent="-257175" fontAlgn="base">
              <a:lnSpc>
                <a:spcPct val="120000"/>
              </a:lnSpc>
              <a:spcBef>
                <a:spcPts val="0"/>
              </a:spcBef>
              <a:buAutoNum type="alphaLcParenR"/>
            </a:pPr>
            <a:r>
              <a:rPr lang="en-US" sz="1200" dirty="0"/>
              <a:t>What are the indications for total intravenous </a:t>
            </a:r>
            <a:r>
              <a:rPr lang="en-US" sz="1200" dirty="0" err="1"/>
              <a:t>anaesthesia</a:t>
            </a:r>
            <a:r>
              <a:rPr lang="en-US" sz="1200" dirty="0"/>
              <a:t> (TIVA)? (7 marks) </a:t>
            </a:r>
          </a:p>
          <a:p>
            <a:pPr marL="257175" indent="-257175" fontAlgn="base">
              <a:lnSpc>
                <a:spcPct val="120000"/>
              </a:lnSpc>
              <a:spcBef>
                <a:spcPts val="0"/>
              </a:spcBef>
              <a:buAutoNum type="alphaLcParenR"/>
            </a:pPr>
            <a:r>
              <a:rPr lang="en-US" sz="1200" dirty="0">
                <a:solidFill>
                  <a:srgbClr val="FF0000"/>
                </a:solidFill>
              </a:rPr>
              <a:t>What are the main components of a target-controlled infusion (TCI) system? (3 marks) </a:t>
            </a:r>
          </a:p>
          <a:p>
            <a:pPr marL="257175" indent="-257175" fontAlgn="base">
              <a:lnSpc>
                <a:spcPct val="120000"/>
              </a:lnSpc>
              <a:spcBef>
                <a:spcPts val="0"/>
              </a:spcBef>
              <a:buAutoNum type="alphaLcParenR"/>
            </a:pPr>
            <a:r>
              <a:rPr lang="en-US" sz="1200" dirty="0">
                <a:solidFill>
                  <a:srgbClr val="FF0000"/>
                </a:solidFill>
              </a:rPr>
              <a:t>What are the potential technical problems with TIVA (4 marks) and how might each be prevented? (4 marks) </a:t>
            </a:r>
          </a:p>
          <a:p>
            <a:pPr marL="257175" indent="-257175" fontAlgn="base">
              <a:lnSpc>
                <a:spcPct val="120000"/>
              </a:lnSpc>
              <a:spcBef>
                <a:spcPts val="0"/>
              </a:spcBef>
              <a:buAutoNum type="alphaLcParenR"/>
            </a:pPr>
            <a:r>
              <a:rPr lang="en-US" sz="1200" dirty="0">
                <a:solidFill>
                  <a:srgbClr val="FF0000"/>
                </a:solidFill>
              </a:rPr>
              <a:t>What are the potential patient complications with this technique? (2 marks)</a:t>
            </a:r>
          </a:p>
        </p:txBody>
      </p:sp>
    </p:spTree>
    <p:extLst>
      <p:ext uri="{BB962C8B-B14F-4D97-AF65-F5344CB8AC3E}">
        <p14:creationId xmlns:p14="http://schemas.microsoft.com/office/powerpoint/2010/main" val="19583342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B864B-D53A-4A07-B4AF-346D6385B700}"/>
              </a:ext>
            </a:extLst>
          </p:cNvPr>
          <p:cNvSpPr>
            <a:spLocks noGrp="1"/>
          </p:cNvSpPr>
          <p:nvPr>
            <p:ph type="title"/>
          </p:nvPr>
        </p:nvSpPr>
        <p:spPr/>
        <p:txBody>
          <a:bodyPr/>
          <a:lstStyle/>
          <a:p>
            <a:r>
              <a:rPr lang="en-GB" dirty="0">
                <a:solidFill>
                  <a:srgbClr val="FF0000"/>
                </a:solidFill>
              </a:rPr>
              <a:t>Recent topics 2 – September ‘17</a:t>
            </a:r>
          </a:p>
        </p:txBody>
      </p:sp>
      <p:sp>
        <p:nvSpPr>
          <p:cNvPr id="3" name="Content Placeholder 2">
            <a:extLst>
              <a:ext uri="{FF2B5EF4-FFF2-40B4-BE49-F238E27FC236}">
                <a16:creationId xmlns:a16="http://schemas.microsoft.com/office/drawing/2014/main" id="{BA26D29B-9815-42F3-9CDE-36E7D54FC42C}"/>
              </a:ext>
            </a:extLst>
          </p:cNvPr>
          <p:cNvSpPr>
            <a:spLocks noGrp="1"/>
          </p:cNvSpPr>
          <p:nvPr>
            <p:ph idx="1"/>
          </p:nvPr>
        </p:nvSpPr>
        <p:spPr>
          <a:xfrm>
            <a:off x="628650" y="1978417"/>
            <a:ext cx="7886700" cy="3637052"/>
          </a:xfrm>
        </p:spPr>
        <p:txBody>
          <a:bodyPr>
            <a:normAutofit/>
          </a:bodyPr>
          <a:lstStyle/>
          <a:p>
            <a:pPr marL="0" indent="0" fontAlgn="base">
              <a:lnSpc>
                <a:spcPct val="120000"/>
              </a:lnSpc>
              <a:spcBef>
                <a:spcPts val="0"/>
              </a:spcBef>
              <a:buNone/>
            </a:pPr>
            <a:r>
              <a:rPr lang="en-US" sz="1200" b="1" dirty="0"/>
              <a:t>Question 1 REPEATED</a:t>
            </a:r>
            <a:endParaRPr lang="en-US" sz="1200" dirty="0"/>
          </a:p>
          <a:p>
            <a:pPr fontAlgn="base">
              <a:lnSpc>
                <a:spcPct val="120000"/>
              </a:lnSpc>
              <a:spcBef>
                <a:spcPts val="0"/>
              </a:spcBef>
            </a:pPr>
            <a:r>
              <a:rPr lang="en-US" sz="1200" dirty="0"/>
              <a:t>a) What are the indications for renal replacement therapy (RRT) in the intensive care setting? (8 marks)</a:t>
            </a:r>
          </a:p>
          <a:p>
            <a:pPr fontAlgn="base">
              <a:lnSpc>
                <a:spcPct val="120000"/>
              </a:lnSpc>
              <a:spcBef>
                <a:spcPts val="0"/>
              </a:spcBef>
            </a:pPr>
            <a:r>
              <a:rPr lang="en-US" sz="1200" dirty="0"/>
              <a:t>b) List the types of RRT available in intensive care. (6 marks)</a:t>
            </a:r>
          </a:p>
          <a:p>
            <a:pPr fontAlgn="base">
              <a:lnSpc>
                <a:spcPct val="120000"/>
              </a:lnSpc>
              <a:spcBef>
                <a:spcPts val="0"/>
              </a:spcBef>
            </a:pPr>
            <a:r>
              <a:rPr lang="en-US" sz="1200" dirty="0">
                <a:solidFill>
                  <a:srgbClr val="FF0000"/>
                </a:solidFill>
              </a:rPr>
              <a:t>c) Outline the principle mechanisms of solute and water removal by filtration (3 marks) and dialysis (3 marks) during RRT.</a:t>
            </a:r>
          </a:p>
          <a:p>
            <a:pPr fontAlgn="base">
              <a:lnSpc>
                <a:spcPct val="120000"/>
              </a:lnSpc>
              <a:spcBef>
                <a:spcPts val="0"/>
              </a:spcBef>
            </a:pPr>
            <a:endParaRPr lang="en-US" sz="1200" b="1" dirty="0"/>
          </a:p>
          <a:p>
            <a:pPr marL="0" indent="0" fontAlgn="base">
              <a:lnSpc>
                <a:spcPct val="120000"/>
              </a:lnSpc>
              <a:spcBef>
                <a:spcPts val="0"/>
              </a:spcBef>
              <a:buNone/>
            </a:pPr>
            <a:r>
              <a:rPr lang="en-US" sz="1200" b="1" dirty="0"/>
              <a:t>Question 3 REPEATED</a:t>
            </a:r>
            <a:endParaRPr lang="en-US" sz="1200" dirty="0"/>
          </a:p>
          <a:p>
            <a:pPr fontAlgn="base">
              <a:lnSpc>
                <a:spcPct val="120000"/>
              </a:lnSpc>
              <a:spcBef>
                <a:spcPts val="0"/>
              </a:spcBef>
            </a:pPr>
            <a:r>
              <a:rPr lang="en-US" sz="1200" dirty="0">
                <a:solidFill>
                  <a:srgbClr val="FF0000"/>
                </a:solidFill>
              </a:rPr>
              <a:t>a) Outline the basic physical principles involved in formation of an ultrasound image. (6 marks)</a:t>
            </a:r>
          </a:p>
          <a:p>
            <a:pPr fontAlgn="base">
              <a:lnSpc>
                <a:spcPct val="120000"/>
              </a:lnSpc>
              <a:spcBef>
                <a:spcPts val="0"/>
              </a:spcBef>
            </a:pPr>
            <a:r>
              <a:rPr lang="en-US" sz="1200" dirty="0">
                <a:solidFill>
                  <a:srgbClr val="FF0000"/>
                </a:solidFill>
              </a:rPr>
              <a:t>b) What patient factors (3 marks) and acoustic artefacts (4 marks) may influence the ultrasound image quality?</a:t>
            </a:r>
          </a:p>
          <a:p>
            <a:pPr fontAlgn="base">
              <a:lnSpc>
                <a:spcPct val="120000"/>
              </a:lnSpc>
              <a:spcBef>
                <a:spcPts val="0"/>
              </a:spcBef>
            </a:pPr>
            <a:r>
              <a:rPr lang="en-US" sz="1200" dirty="0">
                <a:solidFill>
                  <a:srgbClr val="FF0000"/>
                </a:solidFill>
              </a:rPr>
              <a:t>c) Which two needling techniques are commonly used in ultrasound guided nerve blocks? (2 marks). List the advantages and disadvantages of one of these techniques. (5 marks)</a:t>
            </a:r>
          </a:p>
          <a:p>
            <a:pPr fontAlgn="base">
              <a:lnSpc>
                <a:spcPct val="120000"/>
              </a:lnSpc>
              <a:spcBef>
                <a:spcPts val="0"/>
              </a:spcBef>
            </a:pPr>
            <a:endParaRPr lang="en-US" sz="1200" b="1" dirty="0"/>
          </a:p>
          <a:p>
            <a:pPr marL="0" indent="0" fontAlgn="base">
              <a:lnSpc>
                <a:spcPct val="120000"/>
              </a:lnSpc>
              <a:spcBef>
                <a:spcPts val="0"/>
              </a:spcBef>
              <a:buNone/>
            </a:pPr>
            <a:r>
              <a:rPr lang="en-US" sz="1200" b="1" dirty="0"/>
              <a:t>Question 4 REPEATED </a:t>
            </a:r>
          </a:p>
          <a:p>
            <a:pPr fontAlgn="base">
              <a:lnSpc>
                <a:spcPct val="120000"/>
              </a:lnSpc>
              <a:spcBef>
                <a:spcPts val="0"/>
              </a:spcBef>
            </a:pPr>
            <a:r>
              <a:rPr lang="en-US" sz="1200" dirty="0">
                <a:solidFill>
                  <a:srgbClr val="FF0000"/>
                </a:solidFill>
              </a:rPr>
              <a:t>a) What is meant by counter pulsation in the context of an intra-aortic balloon pump (IABP)? (1 mark)</a:t>
            </a:r>
          </a:p>
          <a:p>
            <a:pPr fontAlgn="base">
              <a:lnSpc>
                <a:spcPct val="120000"/>
              </a:lnSpc>
              <a:spcBef>
                <a:spcPts val="0"/>
              </a:spcBef>
            </a:pPr>
            <a:r>
              <a:rPr lang="en-US" sz="1200" dirty="0">
                <a:solidFill>
                  <a:srgbClr val="FF0000"/>
                </a:solidFill>
              </a:rPr>
              <a:t>b) Briefly explain the effect of counter pulsation from an IABP on coronary blood flow and the left ventricle. (4 marks)</a:t>
            </a:r>
          </a:p>
          <a:p>
            <a:pPr fontAlgn="base">
              <a:lnSpc>
                <a:spcPct val="120000"/>
              </a:lnSpc>
              <a:spcBef>
                <a:spcPts val="0"/>
              </a:spcBef>
            </a:pPr>
            <a:r>
              <a:rPr lang="en-US" sz="1200" dirty="0"/>
              <a:t>c) What are the indications for (6 marks) and contraindications to (3 marks) the use of an IABP in an adult?</a:t>
            </a:r>
          </a:p>
          <a:p>
            <a:pPr fontAlgn="base">
              <a:lnSpc>
                <a:spcPct val="120000"/>
              </a:lnSpc>
              <a:spcBef>
                <a:spcPts val="0"/>
              </a:spcBef>
            </a:pPr>
            <a:r>
              <a:rPr lang="en-US" sz="1200" dirty="0">
                <a:solidFill>
                  <a:srgbClr val="FF0000"/>
                </a:solidFill>
              </a:rPr>
              <a:t>d) List possible complications of an IABP. (6 marks)</a:t>
            </a:r>
          </a:p>
        </p:txBody>
      </p:sp>
    </p:spTree>
    <p:extLst>
      <p:ext uri="{BB962C8B-B14F-4D97-AF65-F5344CB8AC3E}">
        <p14:creationId xmlns:p14="http://schemas.microsoft.com/office/powerpoint/2010/main" val="34853237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B864B-D53A-4A07-B4AF-346D6385B700}"/>
              </a:ext>
            </a:extLst>
          </p:cNvPr>
          <p:cNvSpPr>
            <a:spLocks noGrp="1"/>
          </p:cNvSpPr>
          <p:nvPr>
            <p:ph type="title"/>
          </p:nvPr>
        </p:nvSpPr>
        <p:spPr/>
        <p:txBody>
          <a:bodyPr/>
          <a:lstStyle/>
          <a:p>
            <a:r>
              <a:rPr lang="en-GB" dirty="0">
                <a:solidFill>
                  <a:srgbClr val="FF0000"/>
                </a:solidFill>
              </a:rPr>
              <a:t>Recent topics 3 – March ‘17</a:t>
            </a:r>
          </a:p>
        </p:txBody>
      </p:sp>
      <p:sp>
        <p:nvSpPr>
          <p:cNvPr id="3" name="Content Placeholder 2">
            <a:extLst>
              <a:ext uri="{FF2B5EF4-FFF2-40B4-BE49-F238E27FC236}">
                <a16:creationId xmlns:a16="http://schemas.microsoft.com/office/drawing/2014/main" id="{BA26D29B-9815-42F3-9CDE-36E7D54FC42C}"/>
              </a:ext>
            </a:extLst>
          </p:cNvPr>
          <p:cNvSpPr>
            <a:spLocks noGrp="1"/>
          </p:cNvSpPr>
          <p:nvPr>
            <p:ph idx="1"/>
          </p:nvPr>
        </p:nvSpPr>
        <p:spPr>
          <a:xfrm>
            <a:off x="628650" y="1978417"/>
            <a:ext cx="7886700" cy="3637052"/>
          </a:xfrm>
        </p:spPr>
        <p:txBody>
          <a:bodyPr>
            <a:normAutofit/>
          </a:bodyPr>
          <a:lstStyle/>
          <a:p>
            <a:pPr marL="0" indent="0" fontAlgn="base">
              <a:lnSpc>
                <a:spcPct val="120000"/>
              </a:lnSpc>
              <a:spcBef>
                <a:spcPts val="0"/>
              </a:spcBef>
              <a:buNone/>
            </a:pPr>
            <a:r>
              <a:rPr lang="en-US" sz="1200" dirty="0"/>
              <a:t>Not much!</a:t>
            </a:r>
          </a:p>
        </p:txBody>
      </p:sp>
    </p:spTree>
    <p:extLst>
      <p:ext uri="{BB962C8B-B14F-4D97-AF65-F5344CB8AC3E}">
        <p14:creationId xmlns:p14="http://schemas.microsoft.com/office/powerpoint/2010/main" val="41568168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B864B-D53A-4A07-B4AF-346D6385B700}"/>
              </a:ext>
            </a:extLst>
          </p:cNvPr>
          <p:cNvSpPr>
            <a:spLocks noGrp="1"/>
          </p:cNvSpPr>
          <p:nvPr>
            <p:ph type="title"/>
          </p:nvPr>
        </p:nvSpPr>
        <p:spPr/>
        <p:txBody>
          <a:bodyPr/>
          <a:lstStyle/>
          <a:p>
            <a:r>
              <a:rPr lang="en-GB" dirty="0">
                <a:solidFill>
                  <a:srgbClr val="FF0000"/>
                </a:solidFill>
              </a:rPr>
              <a:t>Recent topics 4 – September ‘16</a:t>
            </a:r>
          </a:p>
        </p:txBody>
      </p:sp>
      <p:sp>
        <p:nvSpPr>
          <p:cNvPr id="3" name="Content Placeholder 2">
            <a:extLst>
              <a:ext uri="{FF2B5EF4-FFF2-40B4-BE49-F238E27FC236}">
                <a16:creationId xmlns:a16="http://schemas.microsoft.com/office/drawing/2014/main" id="{BA26D29B-9815-42F3-9CDE-36E7D54FC42C}"/>
              </a:ext>
            </a:extLst>
          </p:cNvPr>
          <p:cNvSpPr>
            <a:spLocks noGrp="1"/>
          </p:cNvSpPr>
          <p:nvPr>
            <p:ph idx="1"/>
          </p:nvPr>
        </p:nvSpPr>
        <p:spPr>
          <a:xfrm>
            <a:off x="628650" y="1978417"/>
            <a:ext cx="7886700" cy="3637052"/>
          </a:xfrm>
        </p:spPr>
        <p:txBody>
          <a:bodyPr>
            <a:normAutofit/>
          </a:bodyPr>
          <a:lstStyle/>
          <a:p>
            <a:pPr marL="0" indent="0" fontAlgn="base">
              <a:lnSpc>
                <a:spcPct val="120000"/>
              </a:lnSpc>
              <a:spcBef>
                <a:spcPts val="0"/>
              </a:spcBef>
              <a:buNone/>
            </a:pPr>
            <a:r>
              <a:rPr lang="en-US" sz="1200" dirty="0"/>
              <a:t>Question 12</a:t>
            </a:r>
          </a:p>
          <a:p>
            <a:pPr marL="0" indent="0" fontAlgn="base">
              <a:lnSpc>
                <a:spcPct val="120000"/>
              </a:lnSpc>
              <a:spcBef>
                <a:spcPts val="0"/>
              </a:spcBef>
              <a:buNone/>
            </a:pPr>
            <a:r>
              <a:rPr lang="en-US" sz="1200" dirty="0">
                <a:solidFill>
                  <a:srgbClr val="FF0000"/>
                </a:solidFill>
              </a:rPr>
              <a:t>You are asked to transfer an intubated intensive care patient for a magnetic resonance imaging (MRI) scan. </a:t>
            </a:r>
          </a:p>
          <a:p>
            <a:pPr marL="257175" indent="-257175" fontAlgn="base">
              <a:lnSpc>
                <a:spcPct val="120000"/>
              </a:lnSpc>
              <a:spcBef>
                <a:spcPts val="0"/>
              </a:spcBef>
              <a:buAutoNum type="alphaLcParenR"/>
            </a:pPr>
            <a:r>
              <a:rPr lang="en-US" sz="1200" dirty="0">
                <a:solidFill>
                  <a:srgbClr val="FF0000"/>
                </a:solidFill>
              </a:rPr>
              <a:t>What is meant by the terms magnetic resonance (MR) safe, and MR conditional, in relation to equipment used in the MRI scanner room? (2 marks) </a:t>
            </a:r>
          </a:p>
          <a:p>
            <a:pPr marL="257175" indent="-257175" fontAlgn="base">
              <a:lnSpc>
                <a:spcPct val="120000"/>
              </a:lnSpc>
              <a:spcBef>
                <a:spcPts val="0"/>
              </a:spcBef>
              <a:buAutoNum type="alphaLcParenR"/>
            </a:pPr>
            <a:r>
              <a:rPr lang="en-US" sz="1200" dirty="0">
                <a:solidFill>
                  <a:srgbClr val="FF0000"/>
                </a:solidFill>
              </a:rPr>
              <a:t>What precautions can be taken to prevent burns caused by monitoring equipment used in an MRI scanner? (6 marks) </a:t>
            </a:r>
          </a:p>
          <a:p>
            <a:pPr marL="257175" indent="-257175" fontAlgn="base">
              <a:lnSpc>
                <a:spcPct val="120000"/>
              </a:lnSpc>
              <a:spcBef>
                <a:spcPts val="0"/>
              </a:spcBef>
              <a:buAutoNum type="alphaLcParenR"/>
            </a:pPr>
            <a:r>
              <a:rPr lang="en-US" sz="1200" dirty="0">
                <a:solidFill>
                  <a:srgbClr val="FF0000"/>
                </a:solidFill>
              </a:rPr>
              <a:t>List other precautions you would take to </a:t>
            </a:r>
            <a:r>
              <a:rPr lang="en-US" sz="1200" dirty="0" err="1">
                <a:solidFill>
                  <a:srgbClr val="FF0000"/>
                </a:solidFill>
              </a:rPr>
              <a:t>minimise</a:t>
            </a:r>
            <a:r>
              <a:rPr lang="en-US" sz="1200" dirty="0">
                <a:solidFill>
                  <a:srgbClr val="FF0000"/>
                </a:solidFill>
              </a:rPr>
              <a:t> the risks associated with MRI. (7 marks) </a:t>
            </a:r>
          </a:p>
          <a:p>
            <a:pPr marL="257175" indent="-257175" fontAlgn="base">
              <a:lnSpc>
                <a:spcPct val="120000"/>
              </a:lnSpc>
              <a:spcBef>
                <a:spcPts val="0"/>
              </a:spcBef>
              <a:buAutoNum type="alphaLcParenR"/>
            </a:pPr>
            <a:r>
              <a:rPr lang="en-US" sz="1200" dirty="0">
                <a:solidFill>
                  <a:srgbClr val="FF0000"/>
                </a:solidFill>
              </a:rPr>
              <a:t>What are the contraindications to an MRI scan? (5 marks)</a:t>
            </a:r>
          </a:p>
        </p:txBody>
      </p:sp>
    </p:spTree>
    <p:extLst>
      <p:ext uri="{BB962C8B-B14F-4D97-AF65-F5344CB8AC3E}">
        <p14:creationId xmlns:p14="http://schemas.microsoft.com/office/powerpoint/2010/main" val="33580523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2EC35-3547-46CC-B72B-710F7FF1C644}"/>
              </a:ext>
            </a:extLst>
          </p:cNvPr>
          <p:cNvSpPr>
            <a:spLocks noGrp="1"/>
          </p:cNvSpPr>
          <p:nvPr>
            <p:ph type="title"/>
          </p:nvPr>
        </p:nvSpPr>
        <p:spPr>
          <a:xfrm>
            <a:off x="628650" y="1131094"/>
            <a:ext cx="3906107" cy="994172"/>
          </a:xfrm>
        </p:spPr>
        <p:txBody>
          <a:bodyPr/>
          <a:lstStyle/>
          <a:p>
            <a:r>
              <a:rPr lang="en-GB" dirty="0">
                <a:solidFill>
                  <a:srgbClr val="FF0000"/>
                </a:solidFill>
              </a:rPr>
              <a:t>Sneaky?</a:t>
            </a:r>
          </a:p>
        </p:txBody>
      </p:sp>
      <p:sp>
        <p:nvSpPr>
          <p:cNvPr id="3" name="Content Placeholder 2">
            <a:extLst>
              <a:ext uri="{FF2B5EF4-FFF2-40B4-BE49-F238E27FC236}">
                <a16:creationId xmlns:a16="http://schemas.microsoft.com/office/drawing/2014/main" id="{F330BD34-B2B2-4FEC-B8D1-CCD4FA67BFE1}"/>
              </a:ext>
            </a:extLst>
          </p:cNvPr>
          <p:cNvSpPr>
            <a:spLocks noGrp="1"/>
          </p:cNvSpPr>
          <p:nvPr>
            <p:ph idx="1"/>
          </p:nvPr>
        </p:nvSpPr>
        <p:spPr>
          <a:xfrm>
            <a:off x="628650" y="2226469"/>
            <a:ext cx="3906107" cy="3263504"/>
          </a:xfrm>
        </p:spPr>
        <p:txBody>
          <a:bodyPr/>
          <a:lstStyle/>
          <a:p>
            <a:r>
              <a:rPr lang="en-GB" dirty="0"/>
              <a:t>Reused questions sometimes leave a trace on the internet…</a:t>
            </a:r>
          </a:p>
          <a:p>
            <a:endParaRPr lang="en-GB" dirty="0"/>
          </a:p>
          <a:p>
            <a:r>
              <a:rPr lang="en-GB" dirty="0"/>
              <a:t>Very slightly modified questions often resurface.</a:t>
            </a:r>
          </a:p>
          <a:p>
            <a:endParaRPr lang="en-GB" dirty="0"/>
          </a:p>
          <a:p>
            <a:pPr marL="0" indent="0">
              <a:buNone/>
            </a:pPr>
            <a:endParaRPr lang="en-GB" dirty="0"/>
          </a:p>
        </p:txBody>
      </p:sp>
      <p:pic>
        <p:nvPicPr>
          <p:cNvPr id="4" name="Picture 3">
            <a:extLst>
              <a:ext uri="{FF2B5EF4-FFF2-40B4-BE49-F238E27FC236}">
                <a16:creationId xmlns:a16="http://schemas.microsoft.com/office/drawing/2014/main" id="{7351C1CE-FCD5-47C6-AAC9-200C57B2AAF3}"/>
              </a:ext>
            </a:extLst>
          </p:cNvPr>
          <p:cNvPicPr>
            <a:picLocks noChangeAspect="1"/>
          </p:cNvPicPr>
          <p:nvPr/>
        </p:nvPicPr>
        <p:blipFill rotWithShape="1">
          <a:blip r:embed="rId2"/>
          <a:srcRect l="34340" t="16629" r="34143" b="9888"/>
          <a:stretch/>
        </p:blipFill>
        <p:spPr>
          <a:xfrm>
            <a:off x="4573926" y="831585"/>
            <a:ext cx="3941424" cy="5169166"/>
          </a:xfrm>
          <a:prstGeom prst="rect">
            <a:avLst/>
          </a:prstGeom>
        </p:spPr>
      </p:pic>
    </p:spTree>
    <p:extLst>
      <p:ext uri="{BB962C8B-B14F-4D97-AF65-F5344CB8AC3E}">
        <p14:creationId xmlns:p14="http://schemas.microsoft.com/office/powerpoint/2010/main" val="5723674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3E68B-F584-42B4-909A-AE6692E46E65}"/>
              </a:ext>
            </a:extLst>
          </p:cNvPr>
          <p:cNvSpPr>
            <a:spLocks noGrp="1"/>
          </p:cNvSpPr>
          <p:nvPr>
            <p:ph type="title"/>
          </p:nvPr>
        </p:nvSpPr>
        <p:spPr/>
        <p:txBody>
          <a:bodyPr/>
          <a:lstStyle/>
          <a:p>
            <a:r>
              <a:rPr lang="en-GB" dirty="0">
                <a:solidFill>
                  <a:srgbClr val="FF0000"/>
                </a:solidFill>
              </a:rPr>
              <a:t>In Depth 1 - Sept 2017</a:t>
            </a:r>
          </a:p>
        </p:txBody>
      </p:sp>
      <p:sp>
        <p:nvSpPr>
          <p:cNvPr id="3" name="Content Placeholder 2">
            <a:extLst>
              <a:ext uri="{FF2B5EF4-FFF2-40B4-BE49-F238E27FC236}">
                <a16:creationId xmlns:a16="http://schemas.microsoft.com/office/drawing/2014/main" id="{F4DBBC47-5A55-4161-862B-B48C10D03EF2}"/>
              </a:ext>
            </a:extLst>
          </p:cNvPr>
          <p:cNvSpPr>
            <a:spLocks noGrp="1"/>
          </p:cNvSpPr>
          <p:nvPr>
            <p:ph idx="1"/>
          </p:nvPr>
        </p:nvSpPr>
        <p:spPr>
          <a:xfrm>
            <a:off x="628650" y="2056210"/>
            <a:ext cx="7886700" cy="3705494"/>
          </a:xfrm>
        </p:spPr>
        <p:txBody>
          <a:bodyPr vert="horz" lIns="68580" tIns="34290" rIns="68580" bIns="34290" rtlCol="0" anchor="t">
            <a:normAutofit fontScale="77500" lnSpcReduction="20000"/>
          </a:bodyPr>
          <a:lstStyle/>
          <a:p>
            <a:pPr marL="0" indent="0">
              <a:lnSpc>
                <a:spcPct val="120000"/>
              </a:lnSpc>
              <a:spcBef>
                <a:spcPts val="0"/>
              </a:spcBef>
              <a:buNone/>
            </a:pPr>
            <a:r>
              <a:rPr lang="en-US" dirty="0"/>
              <a:t>a) Outline the basic physical principles involved in formation of an ultrasound image. (6 marks)</a:t>
            </a:r>
          </a:p>
          <a:p>
            <a:pPr marL="0" indent="0">
              <a:lnSpc>
                <a:spcPct val="120000"/>
              </a:lnSpc>
              <a:spcBef>
                <a:spcPts val="0"/>
              </a:spcBef>
              <a:buNone/>
            </a:pPr>
            <a:endParaRPr lang="en-US" dirty="0"/>
          </a:p>
          <a:p>
            <a:pPr>
              <a:lnSpc>
                <a:spcPct val="120000"/>
              </a:lnSpc>
              <a:spcBef>
                <a:spcPts val="0"/>
              </a:spcBef>
            </a:pPr>
            <a:r>
              <a:rPr lang="en-US" dirty="0"/>
              <a:t>Piezo electric Crystal</a:t>
            </a:r>
          </a:p>
          <a:p>
            <a:pPr>
              <a:lnSpc>
                <a:spcPct val="120000"/>
              </a:lnSpc>
              <a:spcBef>
                <a:spcPts val="0"/>
              </a:spcBef>
            </a:pPr>
            <a:r>
              <a:rPr lang="en-US" dirty="0"/>
              <a:t>Apply electrical current (AC) --&gt; Vibrations --&gt; sound waves</a:t>
            </a:r>
          </a:p>
          <a:p>
            <a:pPr>
              <a:lnSpc>
                <a:spcPct val="120000"/>
              </a:lnSpc>
              <a:spcBef>
                <a:spcPts val="0"/>
              </a:spcBef>
            </a:pPr>
            <a:r>
              <a:rPr lang="en-US" dirty="0"/>
              <a:t>Sound waves travel through tissue and reflect off tissue interfaces</a:t>
            </a:r>
          </a:p>
          <a:p>
            <a:pPr>
              <a:lnSpc>
                <a:spcPct val="120000"/>
              </a:lnSpc>
              <a:spcBef>
                <a:spcPts val="0"/>
              </a:spcBef>
            </a:pPr>
            <a:r>
              <a:rPr lang="en-US" dirty="0"/>
              <a:t>Reflected sound waves cause crystal in transducer to vibrate and create electrical current.</a:t>
            </a:r>
          </a:p>
          <a:p>
            <a:pPr>
              <a:lnSpc>
                <a:spcPct val="120000"/>
              </a:lnSpc>
              <a:spcBef>
                <a:spcPts val="0"/>
              </a:spcBef>
            </a:pPr>
            <a:r>
              <a:rPr lang="en-US" dirty="0"/>
              <a:t>Current interpreted as an image by image processing software.</a:t>
            </a:r>
          </a:p>
          <a:p>
            <a:pPr>
              <a:lnSpc>
                <a:spcPct val="120000"/>
              </a:lnSpc>
              <a:spcBef>
                <a:spcPts val="0"/>
              </a:spcBef>
            </a:pPr>
            <a:endParaRPr lang="en-US" dirty="0"/>
          </a:p>
          <a:p>
            <a:pPr marL="0" indent="0">
              <a:lnSpc>
                <a:spcPct val="120000"/>
              </a:lnSpc>
              <a:spcBef>
                <a:spcPts val="0"/>
              </a:spcBef>
              <a:buNone/>
            </a:pPr>
            <a:endParaRPr lang="en-US" dirty="0"/>
          </a:p>
        </p:txBody>
      </p:sp>
    </p:spTree>
    <p:extLst>
      <p:ext uri="{BB962C8B-B14F-4D97-AF65-F5344CB8AC3E}">
        <p14:creationId xmlns:p14="http://schemas.microsoft.com/office/powerpoint/2010/main" val="10067396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3E68B-F584-42B4-909A-AE6692E46E65}"/>
              </a:ext>
            </a:extLst>
          </p:cNvPr>
          <p:cNvSpPr>
            <a:spLocks noGrp="1"/>
          </p:cNvSpPr>
          <p:nvPr>
            <p:ph type="title"/>
          </p:nvPr>
        </p:nvSpPr>
        <p:spPr/>
        <p:txBody>
          <a:bodyPr/>
          <a:lstStyle/>
          <a:p>
            <a:r>
              <a:rPr lang="en-GB" dirty="0">
                <a:solidFill>
                  <a:srgbClr val="FF0000"/>
                </a:solidFill>
              </a:rPr>
              <a:t>In Depth 1 - Sept 2017</a:t>
            </a:r>
            <a:endParaRPr lang="en-US">
              <a:solidFill>
                <a:srgbClr val="FF0000"/>
              </a:solidFill>
            </a:endParaRPr>
          </a:p>
        </p:txBody>
      </p:sp>
      <p:sp>
        <p:nvSpPr>
          <p:cNvPr id="3" name="Content Placeholder 2">
            <a:extLst>
              <a:ext uri="{FF2B5EF4-FFF2-40B4-BE49-F238E27FC236}">
                <a16:creationId xmlns:a16="http://schemas.microsoft.com/office/drawing/2014/main" id="{F4DBBC47-5A55-4161-862B-B48C10D03EF2}"/>
              </a:ext>
            </a:extLst>
          </p:cNvPr>
          <p:cNvSpPr>
            <a:spLocks noGrp="1"/>
          </p:cNvSpPr>
          <p:nvPr>
            <p:ph idx="1"/>
          </p:nvPr>
        </p:nvSpPr>
        <p:spPr>
          <a:xfrm>
            <a:off x="628650" y="2056210"/>
            <a:ext cx="7886700" cy="3705494"/>
          </a:xfrm>
        </p:spPr>
        <p:txBody>
          <a:bodyPr vert="horz" lIns="68580" tIns="34290" rIns="68580" bIns="34290" rtlCol="0" anchor="t">
            <a:normAutofit fontScale="77500" lnSpcReduction="20000"/>
          </a:bodyPr>
          <a:lstStyle/>
          <a:p>
            <a:pPr>
              <a:lnSpc>
                <a:spcPct val="120000"/>
              </a:lnSpc>
              <a:spcBef>
                <a:spcPts val="0"/>
              </a:spcBef>
              <a:buFont typeface="Arial"/>
              <a:buChar char="•"/>
            </a:pPr>
            <a:r>
              <a:rPr lang="en-US" dirty="0"/>
              <a:t>b) What patient factors (3 marks) and acoustic artefacts (4 marks) may influence the ultrasound image quality?</a:t>
            </a:r>
          </a:p>
          <a:p>
            <a:pPr marL="0" indent="0">
              <a:lnSpc>
                <a:spcPct val="120000"/>
              </a:lnSpc>
              <a:spcBef>
                <a:spcPts val="0"/>
              </a:spcBef>
              <a:buNone/>
            </a:pPr>
            <a:endParaRPr lang="en-US" dirty="0"/>
          </a:p>
          <a:p>
            <a:pPr marL="0" indent="0">
              <a:lnSpc>
                <a:spcPct val="120000"/>
              </a:lnSpc>
              <a:spcBef>
                <a:spcPts val="0"/>
              </a:spcBef>
              <a:buNone/>
            </a:pPr>
            <a:r>
              <a:rPr lang="en-US" b="1" dirty="0"/>
              <a:t>Patient Factors - </a:t>
            </a:r>
          </a:p>
          <a:p>
            <a:pPr lvl="1">
              <a:lnSpc>
                <a:spcPct val="120000"/>
              </a:lnSpc>
              <a:spcBef>
                <a:spcPts val="0"/>
              </a:spcBef>
            </a:pPr>
            <a:r>
              <a:rPr lang="en-US" dirty="0"/>
              <a:t>Obesity (attenuation/depth and frequency) </a:t>
            </a:r>
          </a:p>
          <a:p>
            <a:pPr lvl="1">
              <a:lnSpc>
                <a:spcPct val="120000"/>
              </a:lnSpc>
              <a:spcBef>
                <a:spcPts val="0"/>
              </a:spcBef>
            </a:pPr>
            <a:r>
              <a:rPr lang="en-US" dirty="0"/>
              <a:t>Previous surgery/recent surgery </a:t>
            </a:r>
          </a:p>
          <a:p>
            <a:pPr lvl="1">
              <a:lnSpc>
                <a:spcPct val="120000"/>
              </a:lnSpc>
              <a:spcBef>
                <a:spcPts val="0"/>
              </a:spcBef>
            </a:pPr>
            <a:r>
              <a:rPr lang="en-US" dirty="0" err="1"/>
              <a:t>Oedema</a:t>
            </a:r>
            <a:r>
              <a:rPr lang="en-US" dirty="0"/>
              <a:t> (Difficult to see things!)</a:t>
            </a:r>
          </a:p>
          <a:p>
            <a:pPr lvl="1">
              <a:lnSpc>
                <a:spcPct val="120000"/>
              </a:lnSpc>
              <a:spcBef>
                <a:spcPts val="0"/>
              </a:spcBef>
            </a:pPr>
            <a:r>
              <a:rPr lang="en-US" dirty="0"/>
              <a:t>Others (air/surgical emphysema, implants </a:t>
            </a:r>
            <a:r>
              <a:rPr lang="en-US" dirty="0" err="1"/>
              <a:t>etc</a:t>
            </a:r>
            <a:r>
              <a:rPr lang="en-US" dirty="0"/>
              <a:t>)</a:t>
            </a:r>
          </a:p>
          <a:p>
            <a:pPr marL="0" indent="0">
              <a:lnSpc>
                <a:spcPct val="120000"/>
              </a:lnSpc>
              <a:spcBef>
                <a:spcPts val="0"/>
              </a:spcBef>
              <a:buNone/>
            </a:pPr>
            <a:endParaRPr lang="en-US" dirty="0"/>
          </a:p>
          <a:p>
            <a:pPr marL="0" indent="0">
              <a:lnSpc>
                <a:spcPct val="120000"/>
              </a:lnSpc>
              <a:spcBef>
                <a:spcPts val="0"/>
              </a:spcBef>
              <a:buNone/>
            </a:pPr>
            <a:r>
              <a:rPr lang="en-US" b="1" dirty="0"/>
              <a:t>Acoustic Artefacts</a:t>
            </a:r>
          </a:p>
          <a:p>
            <a:pPr lvl="1">
              <a:lnSpc>
                <a:spcPct val="120000"/>
              </a:lnSpc>
              <a:spcBef>
                <a:spcPts val="0"/>
              </a:spcBef>
            </a:pPr>
            <a:r>
              <a:rPr lang="en-US" dirty="0"/>
              <a:t>Absorption</a:t>
            </a:r>
            <a:r>
              <a:rPr lang="en-US"/>
              <a:t>, Reflection, Diffraction</a:t>
            </a:r>
            <a:r>
              <a:rPr lang="en-US" dirty="0"/>
              <a:t>, Refraction…. </a:t>
            </a:r>
          </a:p>
        </p:txBody>
      </p:sp>
    </p:spTree>
    <p:extLst>
      <p:ext uri="{BB962C8B-B14F-4D97-AF65-F5344CB8AC3E}">
        <p14:creationId xmlns:p14="http://schemas.microsoft.com/office/powerpoint/2010/main" val="18522516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3E68B-F584-42B4-909A-AE6692E46E65}"/>
              </a:ext>
            </a:extLst>
          </p:cNvPr>
          <p:cNvSpPr>
            <a:spLocks noGrp="1"/>
          </p:cNvSpPr>
          <p:nvPr>
            <p:ph type="title"/>
          </p:nvPr>
        </p:nvSpPr>
        <p:spPr/>
        <p:txBody>
          <a:bodyPr/>
          <a:lstStyle/>
          <a:p>
            <a:r>
              <a:rPr lang="en-GB" dirty="0">
                <a:solidFill>
                  <a:srgbClr val="FF0000"/>
                </a:solidFill>
              </a:rPr>
              <a:t>In Depth 1 - Sept 2017</a:t>
            </a:r>
            <a:endParaRPr lang="en-US">
              <a:solidFill>
                <a:srgbClr val="FF0000"/>
              </a:solidFill>
            </a:endParaRPr>
          </a:p>
        </p:txBody>
      </p:sp>
      <p:sp>
        <p:nvSpPr>
          <p:cNvPr id="3" name="Content Placeholder 2">
            <a:extLst>
              <a:ext uri="{FF2B5EF4-FFF2-40B4-BE49-F238E27FC236}">
                <a16:creationId xmlns:a16="http://schemas.microsoft.com/office/drawing/2014/main" id="{F4DBBC47-5A55-4161-862B-B48C10D03EF2}"/>
              </a:ext>
            </a:extLst>
          </p:cNvPr>
          <p:cNvSpPr>
            <a:spLocks noGrp="1"/>
          </p:cNvSpPr>
          <p:nvPr>
            <p:ph idx="1"/>
          </p:nvPr>
        </p:nvSpPr>
        <p:spPr>
          <a:xfrm>
            <a:off x="628650" y="2056210"/>
            <a:ext cx="7886700" cy="3705494"/>
          </a:xfrm>
        </p:spPr>
        <p:txBody>
          <a:bodyPr vert="horz" lIns="68580" tIns="34290" rIns="68580" bIns="34290" rtlCol="0" anchor="t">
            <a:normAutofit fontScale="70000" lnSpcReduction="20000"/>
          </a:bodyPr>
          <a:lstStyle/>
          <a:p>
            <a:pPr marL="0" indent="0">
              <a:lnSpc>
                <a:spcPct val="120000"/>
              </a:lnSpc>
              <a:spcBef>
                <a:spcPts val="0"/>
              </a:spcBef>
              <a:buNone/>
            </a:pPr>
            <a:r>
              <a:rPr lang="en-US" dirty="0"/>
              <a:t>c) Which two needling techniques are commonly used in ultrasound guided nerve blocks? (2 marks). List the advantages and disadvantages of </a:t>
            </a:r>
            <a:r>
              <a:rPr lang="en-US" i="1" dirty="0"/>
              <a:t>one of these </a:t>
            </a:r>
            <a:r>
              <a:rPr lang="en-US" dirty="0"/>
              <a:t>techniques. (5 marks)</a:t>
            </a:r>
          </a:p>
          <a:p>
            <a:pPr>
              <a:lnSpc>
                <a:spcPct val="120000"/>
              </a:lnSpc>
              <a:spcBef>
                <a:spcPts val="0"/>
              </a:spcBef>
              <a:buFont typeface="Arial"/>
              <a:buChar char="•"/>
            </a:pPr>
            <a:endParaRPr lang="en-US" dirty="0"/>
          </a:p>
          <a:p>
            <a:pPr>
              <a:lnSpc>
                <a:spcPct val="120000"/>
              </a:lnSpc>
              <a:spcBef>
                <a:spcPts val="0"/>
              </a:spcBef>
              <a:buFont typeface="Arial"/>
              <a:buChar char="•"/>
            </a:pPr>
            <a:r>
              <a:rPr lang="en-US" b="1" dirty="0"/>
              <a:t>In plane </a:t>
            </a:r>
            <a:r>
              <a:rPr lang="en-US" u="sng" dirty="0"/>
              <a:t>or</a:t>
            </a:r>
            <a:r>
              <a:rPr lang="en-US" dirty="0"/>
              <a:t> </a:t>
            </a:r>
            <a:r>
              <a:rPr lang="en-US" b="1" dirty="0"/>
              <a:t>Out of plane</a:t>
            </a:r>
            <a:r>
              <a:rPr lang="en-US" dirty="0"/>
              <a:t>.</a:t>
            </a:r>
          </a:p>
          <a:p>
            <a:pPr>
              <a:lnSpc>
                <a:spcPct val="120000"/>
              </a:lnSpc>
              <a:spcBef>
                <a:spcPts val="0"/>
              </a:spcBef>
              <a:buFont typeface="Arial"/>
              <a:buChar char="•"/>
            </a:pPr>
            <a:r>
              <a:rPr lang="en-US" b="1" dirty="0"/>
              <a:t>In plane advantages </a:t>
            </a:r>
            <a:r>
              <a:rPr lang="en-US" dirty="0"/>
              <a:t>– See entire needle (safer!, less likely to damage nerves), allows easy encapsulation of nerve with local </a:t>
            </a:r>
            <a:r>
              <a:rPr lang="en-US" dirty="0" err="1"/>
              <a:t>anaesthetic</a:t>
            </a:r>
            <a:r>
              <a:rPr lang="en-US" dirty="0"/>
              <a:t>.</a:t>
            </a:r>
          </a:p>
          <a:p>
            <a:pPr>
              <a:lnSpc>
                <a:spcPct val="120000"/>
              </a:lnSpc>
              <a:spcBef>
                <a:spcPts val="0"/>
              </a:spcBef>
              <a:buFont typeface="Arial"/>
              <a:buChar char="•"/>
            </a:pPr>
            <a:r>
              <a:rPr lang="en-US" b="1" dirty="0"/>
              <a:t>In plane disadvantages </a:t>
            </a:r>
            <a:r>
              <a:rPr lang="en-US" dirty="0"/>
              <a:t>– Longer needle path (more painful), More potential damage to surrounding structures (arguable), can be more difficult to reangle needle. Technical skill of keeping needle in view.</a:t>
            </a:r>
          </a:p>
          <a:p>
            <a:pPr>
              <a:lnSpc>
                <a:spcPct val="120000"/>
              </a:lnSpc>
              <a:spcBef>
                <a:spcPts val="0"/>
              </a:spcBef>
              <a:buFont typeface="Arial"/>
              <a:buChar char="•"/>
            </a:pPr>
            <a:endParaRPr lang="en-US" dirty="0"/>
          </a:p>
        </p:txBody>
      </p:sp>
    </p:spTree>
    <p:extLst>
      <p:ext uri="{BB962C8B-B14F-4D97-AF65-F5344CB8AC3E}">
        <p14:creationId xmlns:p14="http://schemas.microsoft.com/office/powerpoint/2010/main" val="34589730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3E68B-F584-42B4-909A-AE6692E46E65}"/>
              </a:ext>
            </a:extLst>
          </p:cNvPr>
          <p:cNvSpPr>
            <a:spLocks noGrp="1"/>
          </p:cNvSpPr>
          <p:nvPr>
            <p:ph type="title"/>
          </p:nvPr>
        </p:nvSpPr>
        <p:spPr/>
        <p:txBody>
          <a:bodyPr/>
          <a:lstStyle/>
          <a:p>
            <a:r>
              <a:rPr lang="en-GB" dirty="0">
                <a:solidFill>
                  <a:srgbClr val="FF0000"/>
                </a:solidFill>
              </a:rPr>
              <a:t>In Depth 2 - Sept 2016</a:t>
            </a:r>
            <a:endParaRPr lang="en-US">
              <a:solidFill>
                <a:srgbClr val="FF0000"/>
              </a:solidFill>
            </a:endParaRPr>
          </a:p>
        </p:txBody>
      </p:sp>
      <p:sp>
        <p:nvSpPr>
          <p:cNvPr id="3" name="Content Placeholder 2">
            <a:extLst>
              <a:ext uri="{FF2B5EF4-FFF2-40B4-BE49-F238E27FC236}">
                <a16:creationId xmlns:a16="http://schemas.microsoft.com/office/drawing/2014/main" id="{F4DBBC47-5A55-4161-862B-B48C10D03EF2}"/>
              </a:ext>
            </a:extLst>
          </p:cNvPr>
          <p:cNvSpPr>
            <a:spLocks noGrp="1"/>
          </p:cNvSpPr>
          <p:nvPr>
            <p:ph idx="1"/>
          </p:nvPr>
        </p:nvSpPr>
        <p:spPr>
          <a:xfrm>
            <a:off x="628650" y="1901429"/>
            <a:ext cx="7886700" cy="3929880"/>
          </a:xfrm>
        </p:spPr>
        <p:txBody>
          <a:bodyPr vert="horz" lIns="68580" tIns="34290" rIns="68580" bIns="34290" rtlCol="0" anchor="t">
            <a:normAutofit fontScale="77500" lnSpcReduction="20000"/>
          </a:bodyPr>
          <a:lstStyle/>
          <a:p>
            <a:pPr marL="0" indent="0">
              <a:lnSpc>
                <a:spcPct val="120000"/>
              </a:lnSpc>
              <a:spcBef>
                <a:spcPts val="0"/>
              </a:spcBef>
              <a:buNone/>
            </a:pPr>
            <a:r>
              <a:rPr lang="en-GB" dirty="0"/>
              <a:t>You are asked to transfer an intubated intensive care patient for a magnetic resonance imaging (MRI) scan. </a:t>
            </a:r>
            <a:endParaRPr lang="en-US" dirty="0"/>
          </a:p>
          <a:p>
            <a:pPr marL="0" indent="0">
              <a:buNone/>
            </a:pPr>
            <a:r>
              <a:rPr lang="en-GB" dirty="0"/>
              <a:t>a) What is meant by the terms magnetic resonance (MR) safe, and MR conditional, in relation to equipment used in the MRI scanner room? (2 marks) </a:t>
            </a:r>
            <a:endParaRPr lang="en-US" dirty="0"/>
          </a:p>
          <a:p>
            <a:pPr marL="0" indent="0">
              <a:buNone/>
            </a:pPr>
            <a:endParaRPr lang="en-GB" dirty="0"/>
          </a:p>
          <a:p>
            <a:pPr marL="0" indent="0">
              <a:buNone/>
            </a:pPr>
            <a:r>
              <a:rPr lang="en-GB" dirty="0"/>
              <a:t>MRI </a:t>
            </a:r>
            <a:r>
              <a:rPr lang="en-GB" i="1" dirty="0"/>
              <a:t>Safe </a:t>
            </a:r>
            <a:r>
              <a:rPr lang="en-GB" dirty="0"/>
              <a:t>- Can enter MRI scanner (but may not function!)</a:t>
            </a:r>
          </a:p>
          <a:p>
            <a:pPr marL="0" indent="0">
              <a:buNone/>
            </a:pPr>
            <a:r>
              <a:rPr lang="en-GB" dirty="0"/>
              <a:t>MRI </a:t>
            </a:r>
            <a:r>
              <a:rPr lang="en-GB" i="1" dirty="0"/>
              <a:t>Conditional </a:t>
            </a:r>
            <a:r>
              <a:rPr lang="en-GB" dirty="0"/>
              <a:t>- Can Enter scanner if specified conditions are met.</a:t>
            </a:r>
          </a:p>
          <a:p>
            <a:pPr marL="0" indent="0">
              <a:buNone/>
            </a:pPr>
            <a:r>
              <a:rPr lang="en-GB" dirty="0"/>
              <a:t>MRI </a:t>
            </a:r>
            <a:r>
              <a:rPr lang="en-GB" i="1" dirty="0"/>
              <a:t>Unsafe </a:t>
            </a:r>
            <a:r>
              <a:rPr lang="en-GB" dirty="0"/>
              <a:t>- Not safe to enter scanner.</a:t>
            </a:r>
          </a:p>
          <a:p>
            <a:pPr marL="0" indent="0" algn="ctr">
              <a:buNone/>
            </a:pPr>
            <a:r>
              <a:rPr lang="en-GB" dirty="0">
                <a:solidFill>
                  <a:srgbClr val="FF0000"/>
                </a:solidFill>
              </a:rPr>
              <a:t>** Nothing about function **</a:t>
            </a:r>
          </a:p>
          <a:p>
            <a:pPr marL="0" indent="0">
              <a:buNone/>
            </a:pPr>
            <a:r>
              <a:rPr lang="en-GB" dirty="0"/>
              <a:t>Note about MRI Compatible - Old Term, shouldn't be used!</a:t>
            </a:r>
          </a:p>
          <a:p>
            <a:pPr marL="0" indent="0">
              <a:buNone/>
            </a:pPr>
            <a:endParaRPr lang="en-US" dirty="0"/>
          </a:p>
          <a:p>
            <a:pPr>
              <a:lnSpc>
                <a:spcPct val="120000"/>
              </a:lnSpc>
              <a:spcBef>
                <a:spcPts val="0"/>
              </a:spcBef>
              <a:buFont typeface="Arial"/>
              <a:buChar char="•"/>
            </a:pPr>
            <a:endParaRPr lang="en-US" dirty="0"/>
          </a:p>
          <a:p>
            <a:pPr>
              <a:lnSpc>
                <a:spcPct val="120000"/>
              </a:lnSpc>
              <a:spcBef>
                <a:spcPts val="0"/>
              </a:spcBef>
              <a:buFont typeface="Arial"/>
              <a:buChar char="•"/>
            </a:pPr>
            <a:endParaRPr lang="en-US" dirty="0"/>
          </a:p>
        </p:txBody>
      </p:sp>
    </p:spTree>
    <p:extLst>
      <p:ext uri="{BB962C8B-B14F-4D97-AF65-F5344CB8AC3E}">
        <p14:creationId xmlns:p14="http://schemas.microsoft.com/office/powerpoint/2010/main" val="12242232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3E68B-F584-42B4-909A-AE6692E46E65}"/>
              </a:ext>
            </a:extLst>
          </p:cNvPr>
          <p:cNvSpPr>
            <a:spLocks noGrp="1"/>
          </p:cNvSpPr>
          <p:nvPr>
            <p:ph type="title"/>
          </p:nvPr>
        </p:nvSpPr>
        <p:spPr/>
        <p:txBody>
          <a:bodyPr/>
          <a:lstStyle/>
          <a:p>
            <a:r>
              <a:rPr lang="en-GB" dirty="0">
                <a:solidFill>
                  <a:srgbClr val="FF0000"/>
                </a:solidFill>
              </a:rPr>
              <a:t>In Depth 2 - Sept 2016</a:t>
            </a:r>
            <a:endParaRPr lang="en-US">
              <a:solidFill>
                <a:srgbClr val="FF0000"/>
              </a:solidFill>
            </a:endParaRPr>
          </a:p>
        </p:txBody>
      </p:sp>
      <p:sp>
        <p:nvSpPr>
          <p:cNvPr id="3" name="Content Placeholder 2">
            <a:extLst>
              <a:ext uri="{FF2B5EF4-FFF2-40B4-BE49-F238E27FC236}">
                <a16:creationId xmlns:a16="http://schemas.microsoft.com/office/drawing/2014/main" id="{F4DBBC47-5A55-4161-862B-B48C10D03EF2}"/>
              </a:ext>
            </a:extLst>
          </p:cNvPr>
          <p:cNvSpPr>
            <a:spLocks noGrp="1"/>
          </p:cNvSpPr>
          <p:nvPr>
            <p:ph idx="1"/>
          </p:nvPr>
        </p:nvSpPr>
        <p:spPr>
          <a:xfrm>
            <a:off x="628650" y="1901429"/>
            <a:ext cx="7886700" cy="3929880"/>
          </a:xfrm>
        </p:spPr>
        <p:txBody>
          <a:bodyPr vert="horz" lIns="68580" tIns="34290" rIns="68580" bIns="34290" rtlCol="0" anchor="t">
            <a:normAutofit fontScale="85000" lnSpcReduction="20000"/>
          </a:bodyPr>
          <a:lstStyle/>
          <a:p>
            <a:pPr marL="0" indent="0">
              <a:buNone/>
            </a:pPr>
            <a:r>
              <a:rPr lang="en-GB" dirty="0"/>
              <a:t>b) What precautions can be taken to prevent burns caused by monitoring equipment used in an MRI scanner? (6 marks) </a:t>
            </a:r>
            <a:endParaRPr lang="en-US" dirty="0"/>
          </a:p>
          <a:p>
            <a:pPr marL="0" indent="0">
              <a:buNone/>
            </a:pPr>
            <a:r>
              <a:rPr lang="en-GB" u="sng" dirty="0"/>
              <a:t>General</a:t>
            </a:r>
            <a:r>
              <a:rPr lang="en-GB" dirty="0"/>
              <a:t> – Minimise monitoring used, Minimise metal in contact with patient, Only MRI safe equipment.</a:t>
            </a:r>
          </a:p>
          <a:p>
            <a:pPr marL="0" indent="0">
              <a:buNone/>
            </a:pPr>
            <a:r>
              <a:rPr lang="en-GB" u="sng" dirty="0"/>
              <a:t>ECG</a:t>
            </a:r>
            <a:r>
              <a:rPr lang="en-GB" dirty="0"/>
              <a:t> - Use of fibre optic or non ferrous ECG probes,  Only use conventional leads according to manufacturer's guidance (non ferromagnetic). Place ECG electrodes and leads as close to centre of MRI field as possible</a:t>
            </a:r>
          </a:p>
          <a:p>
            <a:pPr marL="0" indent="0">
              <a:buNone/>
            </a:pPr>
            <a:r>
              <a:rPr lang="en-GB" u="sng" dirty="0"/>
              <a:t>Pulse oximeter</a:t>
            </a:r>
            <a:r>
              <a:rPr lang="en-GB" dirty="0"/>
              <a:t> - Fibre optic probe. </a:t>
            </a:r>
          </a:p>
          <a:p>
            <a:pPr marL="0" indent="0">
              <a:buNone/>
            </a:pPr>
            <a:r>
              <a:rPr lang="en-GB" u="sng" dirty="0"/>
              <a:t>NIBP</a:t>
            </a:r>
            <a:r>
              <a:rPr lang="en-GB" dirty="0"/>
              <a:t> - Longer cuff tubing. MRI Safe cuff (metal free), monitor outside MRI field</a:t>
            </a:r>
          </a:p>
          <a:p>
            <a:pPr marL="0" indent="0">
              <a:buNone/>
            </a:pPr>
            <a:r>
              <a:rPr lang="en-GB" u="sng" dirty="0"/>
              <a:t>IBP</a:t>
            </a:r>
            <a:r>
              <a:rPr lang="en-GB" dirty="0"/>
              <a:t> - Longer tubing, Transducer outside MRI field</a:t>
            </a:r>
          </a:p>
          <a:p>
            <a:pPr marL="0" indent="0">
              <a:buNone/>
            </a:pPr>
            <a:endParaRPr lang="en-GB" dirty="0"/>
          </a:p>
          <a:p>
            <a:pPr marL="0" indent="0">
              <a:buNone/>
            </a:pPr>
            <a:endParaRPr lang="en-GB" dirty="0"/>
          </a:p>
          <a:p>
            <a:pPr>
              <a:lnSpc>
                <a:spcPct val="120000"/>
              </a:lnSpc>
              <a:spcBef>
                <a:spcPts val="0"/>
              </a:spcBef>
              <a:buFont typeface="Arial"/>
              <a:buChar char="•"/>
            </a:pPr>
            <a:endParaRPr lang="en-US" dirty="0"/>
          </a:p>
          <a:p>
            <a:pPr>
              <a:lnSpc>
                <a:spcPct val="120000"/>
              </a:lnSpc>
              <a:spcBef>
                <a:spcPts val="0"/>
              </a:spcBef>
              <a:buFont typeface="Arial"/>
              <a:buChar char="•"/>
            </a:pPr>
            <a:endParaRPr lang="en-US" dirty="0"/>
          </a:p>
        </p:txBody>
      </p:sp>
    </p:spTree>
    <p:extLst>
      <p:ext uri="{BB962C8B-B14F-4D97-AF65-F5344CB8AC3E}">
        <p14:creationId xmlns:p14="http://schemas.microsoft.com/office/powerpoint/2010/main" val="40750809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3E68B-F584-42B4-909A-AE6692E46E65}"/>
              </a:ext>
            </a:extLst>
          </p:cNvPr>
          <p:cNvSpPr>
            <a:spLocks noGrp="1"/>
          </p:cNvSpPr>
          <p:nvPr>
            <p:ph type="title"/>
          </p:nvPr>
        </p:nvSpPr>
        <p:spPr/>
        <p:txBody>
          <a:bodyPr/>
          <a:lstStyle/>
          <a:p>
            <a:r>
              <a:rPr lang="en-GB" dirty="0">
                <a:solidFill>
                  <a:srgbClr val="FF0000"/>
                </a:solidFill>
              </a:rPr>
              <a:t>In Depth 2 - Sept 2016</a:t>
            </a:r>
            <a:endParaRPr lang="en-US">
              <a:solidFill>
                <a:srgbClr val="FF0000"/>
              </a:solidFill>
            </a:endParaRPr>
          </a:p>
        </p:txBody>
      </p:sp>
      <p:sp>
        <p:nvSpPr>
          <p:cNvPr id="3" name="Content Placeholder 2">
            <a:extLst>
              <a:ext uri="{FF2B5EF4-FFF2-40B4-BE49-F238E27FC236}">
                <a16:creationId xmlns:a16="http://schemas.microsoft.com/office/drawing/2014/main" id="{F4DBBC47-5A55-4161-862B-B48C10D03EF2}"/>
              </a:ext>
            </a:extLst>
          </p:cNvPr>
          <p:cNvSpPr>
            <a:spLocks noGrp="1"/>
          </p:cNvSpPr>
          <p:nvPr>
            <p:ph idx="1"/>
          </p:nvPr>
        </p:nvSpPr>
        <p:spPr>
          <a:xfrm>
            <a:off x="628650" y="1901429"/>
            <a:ext cx="7886700" cy="3929880"/>
          </a:xfrm>
        </p:spPr>
        <p:txBody>
          <a:bodyPr vert="horz" lIns="68580" tIns="34290" rIns="68580" bIns="34290" rtlCol="0" anchor="t">
            <a:normAutofit fontScale="77500" lnSpcReduction="20000"/>
          </a:bodyPr>
          <a:lstStyle/>
          <a:p>
            <a:pPr marL="0" indent="0">
              <a:buNone/>
            </a:pPr>
            <a:r>
              <a:rPr lang="en-GB" dirty="0"/>
              <a:t>c) List other precautions you would take to minimise the risks associated with MRI. (7 marks) </a:t>
            </a:r>
            <a:endParaRPr lang="en-US" dirty="0"/>
          </a:p>
          <a:p>
            <a:pPr marL="0" indent="0">
              <a:buNone/>
            </a:pPr>
            <a:r>
              <a:rPr lang="en-GB" u="sng" dirty="0"/>
              <a:t>Think laterally</a:t>
            </a:r>
            <a:r>
              <a:rPr lang="en-GB" dirty="0"/>
              <a:t> - Not just about the MRI itself</a:t>
            </a:r>
          </a:p>
          <a:p>
            <a:pPr marL="0" indent="0">
              <a:buNone/>
            </a:pPr>
            <a:r>
              <a:rPr lang="en-GB" u="sng" dirty="0"/>
              <a:t>Distant anaesthesia</a:t>
            </a:r>
            <a:r>
              <a:rPr lang="en-GB" dirty="0"/>
              <a:t> - Stable patient, Adequate monitoring, Adequate staff, Adequate emergency drugs and equipment, effective monitoring (but minimise if possible), Staff with previous experience of MRI, Resus equipment location.</a:t>
            </a:r>
          </a:p>
          <a:p>
            <a:pPr marL="0" indent="0">
              <a:buNone/>
            </a:pPr>
            <a:r>
              <a:rPr lang="en-GB" u="sng" dirty="0"/>
              <a:t>Anaesthesia itself</a:t>
            </a:r>
            <a:r>
              <a:rPr lang="en-GB" dirty="0"/>
              <a:t> - Simple technique, Paralyse and ventilate, MRI compatible equipment</a:t>
            </a:r>
          </a:p>
          <a:p>
            <a:pPr marL="0" indent="0">
              <a:buNone/>
            </a:pPr>
            <a:r>
              <a:rPr lang="en-GB" u="sng" dirty="0"/>
              <a:t>Patient factors</a:t>
            </a:r>
            <a:r>
              <a:rPr lang="en-GB" dirty="0"/>
              <a:t> – Exclude contraindications (see next section), Is the MRI really needed?, Ear plugs/acoustic shielding</a:t>
            </a:r>
          </a:p>
          <a:p>
            <a:pPr marL="0" indent="0">
              <a:buNone/>
            </a:pPr>
            <a:r>
              <a:rPr lang="en-GB" dirty="0"/>
              <a:t>**AAGBI guidelines**</a:t>
            </a:r>
          </a:p>
          <a:p>
            <a:pPr marL="0" indent="0">
              <a:buNone/>
            </a:pPr>
            <a:endParaRPr lang="en-GB" dirty="0"/>
          </a:p>
          <a:p>
            <a:pPr>
              <a:lnSpc>
                <a:spcPct val="120000"/>
              </a:lnSpc>
              <a:spcBef>
                <a:spcPts val="0"/>
              </a:spcBef>
              <a:buFont typeface="Arial"/>
              <a:buChar char="•"/>
            </a:pPr>
            <a:endParaRPr lang="en-US" dirty="0"/>
          </a:p>
          <a:p>
            <a:pPr>
              <a:lnSpc>
                <a:spcPct val="120000"/>
              </a:lnSpc>
              <a:spcBef>
                <a:spcPts val="0"/>
              </a:spcBef>
              <a:buFont typeface="Arial"/>
              <a:buChar char="•"/>
            </a:pPr>
            <a:endParaRPr lang="en-US" dirty="0"/>
          </a:p>
        </p:txBody>
      </p:sp>
    </p:spTree>
    <p:extLst>
      <p:ext uri="{BB962C8B-B14F-4D97-AF65-F5344CB8AC3E}">
        <p14:creationId xmlns:p14="http://schemas.microsoft.com/office/powerpoint/2010/main" val="29130418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3E68B-F584-42B4-909A-AE6692E46E65}"/>
              </a:ext>
            </a:extLst>
          </p:cNvPr>
          <p:cNvSpPr>
            <a:spLocks noGrp="1"/>
          </p:cNvSpPr>
          <p:nvPr>
            <p:ph type="title"/>
          </p:nvPr>
        </p:nvSpPr>
        <p:spPr/>
        <p:txBody>
          <a:bodyPr/>
          <a:lstStyle/>
          <a:p>
            <a:r>
              <a:rPr lang="en-GB" dirty="0">
                <a:solidFill>
                  <a:srgbClr val="FF0000"/>
                </a:solidFill>
              </a:rPr>
              <a:t>In Depth 2 - Sept 2016</a:t>
            </a:r>
            <a:endParaRPr lang="en-US" dirty="0">
              <a:solidFill>
                <a:srgbClr val="FF0000"/>
              </a:solidFill>
            </a:endParaRPr>
          </a:p>
        </p:txBody>
      </p:sp>
      <p:sp>
        <p:nvSpPr>
          <p:cNvPr id="3" name="Content Placeholder 2">
            <a:extLst>
              <a:ext uri="{FF2B5EF4-FFF2-40B4-BE49-F238E27FC236}">
                <a16:creationId xmlns:a16="http://schemas.microsoft.com/office/drawing/2014/main" id="{F4DBBC47-5A55-4161-862B-B48C10D03EF2}"/>
              </a:ext>
            </a:extLst>
          </p:cNvPr>
          <p:cNvSpPr>
            <a:spLocks noGrp="1"/>
          </p:cNvSpPr>
          <p:nvPr>
            <p:ph idx="1"/>
          </p:nvPr>
        </p:nvSpPr>
        <p:spPr>
          <a:xfrm>
            <a:off x="628650" y="1901429"/>
            <a:ext cx="7886700" cy="3929880"/>
          </a:xfrm>
        </p:spPr>
        <p:txBody>
          <a:bodyPr vert="horz" lIns="68580" tIns="34290" rIns="68580" bIns="34290" rtlCol="0" anchor="t">
            <a:normAutofit fontScale="92500" lnSpcReduction="20000"/>
          </a:bodyPr>
          <a:lstStyle/>
          <a:p>
            <a:pPr marL="0" indent="0">
              <a:buNone/>
            </a:pPr>
            <a:r>
              <a:rPr lang="en-GB" dirty="0"/>
              <a:t>d) What are the contraindications to an MRI scan? (5 marks)  </a:t>
            </a:r>
            <a:endParaRPr lang="en-US" dirty="0"/>
          </a:p>
          <a:p>
            <a:pPr>
              <a:lnSpc>
                <a:spcPct val="120000"/>
              </a:lnSpc>
              <a:spcBef>
                <a:spcPts val="0"/>
              </a:spcBef>
              <a:buFont typeface="Arial"/>
              <a:buChar char="•"/>
            </a:pPr>
            <a:endParaRPr lang="en-US" dirty="0"/>
          </a:p>
          <a:p>
            <a:pPr>
              <a:lnSpc>
                <a:spcPct val="120000"/>
              </a:lnSpc>
              <a:spcBef>
                <a:spcPts val="0"/>
              </a:spcBef>
            </a:pPr>
            <a:r>
              <a:rPr lang="en-US" dirty="0"/>
              <a:t>Implantable, non MRI compatible devices (Pacemakers, intrathecal pumps, deep brain/spinal cord stimulators, IABP, Pacing Wires, cochlear implants)</a:t>
            </a:r>
          </a:p>
          <a:p>
            <a:pPr>
              <a:lnSpc>
                <a:spcPct val="120000"/>
              </a:lnSpc>
              <a:spcBef>
                <a:spcPts val="0"/>
              </a:spcBef>
            </a:pPr>
            <a:r>
              <a:rPr lang="en-US" dirty="0"/>
              <a:t>Neurosurgical clips (dependent on brand)</a:t>
            </a:r>
          </a:p>
          <a:p>
            <a:pPr>
              <a:lnSpc>
                <a:spcPct val="120000"/>
              </a:lnSpc>
              <a:spcBef>
                <a:spcPts val="0"/>
              </a:spcBef>
            </a:pPr>
            <a:r>
              <a:rPr lang="en-US" dirty="0"/>
              <a:t>Cardiac stents (dependent on brand/type)</a:t>
            </a:r>
          </a:p>
          <a:p>
            <a:pPr>
              <a:lnSpc>
                <a:spcPct val="120000"/>
              </a:lnSpc>
              <a:spcBef>
                <a:spcPts val="0"/>
              </a:spcBef>
            </a:pPr>
            <a:r>
              <a:rPr lang="en-US" dirty="0"/>
              <a:t>PA catheters/Swan Ganz Catheter</a:t>
            </a:r>
          </a:p>
          <a:p>
            <a:pPr>
              <a:lnSpc>
                <a:spcPct val="120000"/>
              </a:lnSpc>
              <a:spcBef>
                <a:spcPts val="0"/>
              </a:spcBef>
            </a:pPr>
            <a:r>
              <a:rPr lang="en-US" dirty="0"/>
              <a:t>Patient factors (Obesity, Pregnancy?)</a:t>
            </a:r>
          </a:p>
          <a:p>
            <a:pPr marL="0" indent="0">
              <a:lnSpc>
                <a:spcPct val="120000"/>
              </a:lnSpc>
              <a:spcBef>
                <a:spcPts val="0"/>
              </a:spcBef>
              <a:buNone/>
            </a:pPr>
            <a:endParaRPr lang="en-US" dirty="0"/>
          </a:p>
          <a:p>
            <a:pPr marL="0" indent="0">
              <a:lnSpc>
                <a:spcPct val="120000"/>
              </a:lnSpc>
              <a:spcBef>
                <a:spcPts val="0"/>
              </a:spcBef>
              <a:buNone/>
            </a:pPr>
            <a:endParaRPr lang="en-US" dirty="0"/>
          </a:p>
        </p:txBody>
      </p:sp>
    </p:spTree>
    <p:extLst>
      <p:ext uri="{BB962C8B-B14F-4D97-AF65-F5344CB8AC3E}">
        <p14:creationId xmlns:p14="http://schemas.microsoft.com/office/powerpoint/2010/main" val="641401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A1B14-22F7-4320-96A6-98AEF217316E}"/>
              </a:ext>
            </a:extLst>
          </p:cNvPr>
          <p:cNvSpPr>
            <a:spLocks noGrp="1"/>
          </p:cNvSpPr>
          <p:nvPr>
            <p:ph type="title"/>
          </p:nvPr>
        </p:nvSpPr>
        <p:spPr/>
        <p:txBody>
          <a:bodyPr/>
          <a:lstStyle/>
          <a:p>
            <a:r>
              <a:rPr lang="en-GB" dirty="0">
                <a:solidFill>
                  <a:srgbClr val="FF0000"/>
                </a:solidFill>
              </a:rPr>
              <a:t>In Depth 3: Sept 2015</a:t>
            </a:r>
          </a:p>
        </p:txBody>
      </p:sp>
      <p:sp>
        <p:nvSpPr>
          <p:cNvPr id="3" name="Content Placeholder 2">
            <a:extLst>
              <a:ext uri="{FF2B5EF4-FFF2-40B4-BE49-F238E27FC236}">
                <a16:creationId xmlns:a16="http://schemas.microsoft.com/office/drawing/2014/main" id="{E9ADD8E0-BB7B-4EE3-8367-28E2D4B5C540}"/>
              </a:ext>
            </a:extLst>
          </p:cNvPr>
          <p:cNvSpPr>
            <a:spLocks noGrp="1"/>
          </p:cNvSpPr>
          <p:nvPr>
            <p:ph idx="1"/>
          </p:nvPr>
        </p:nvSpPr>
        <p:spPr>
          <a:xfrm>
            <a:off x="628650" y="2226469"/>
            <a:ext cx="7886700" cy="3550818"/>
          </a:xfrm>
        </p:spPr>
        <p:txBody>
          <a:bodyPr>
            <a:normAutofit/>
          </a:bodyPr>
          <a:lstStyle/>
          <a:p>
            <a:r>
              <a:rPr lang="en-GB" i="1" dirty="0">
                <a:solidFill>
                  <a:schemeClr val="bg1">
                    <a:lumMod val="65000"/>
                  </a:schemeClr>
                </a:solidFill>
              </a:rPr>
              <a:t>a) How should you manage the perioperative opioid requirements of a patient who is having elective surgery and who takes regular opioids for non-malignant pain? (8 marks) </a:t>
            </a:r>
          </a:p>
          <a:p>
            <a:endParaRPr lang="en-GB" i="1" dirty="0">
              <a:solidFill>
                <a:schemeClr val="bg1">
                  <a:lumMod val="65000"/>
                </a:schemeClr>
              </a:solidFill>
            </a:endParaRPr>
          </a:p>
          <a:p>
            <a:r>
              <a:rPr lang="en-GB" i="1" dirty="0">
                <a:solidFill>
                  <a:schemeClr val="bg1">
                    <a:lumMod val="65000"/>
                  </a:schemeClr>
                </a:solidFill>
              </a:rPr>
              <a:t>b) Give the conversion factors for oral tramadol, codeine and oxycodone to the </a:t>
            </a:r>
            <a:r>
              <a:rPr lang="en-GB" i="1" dirty="0" err="1">
                <a:solidFill>
                  <a:schemeClr val="bg1">
                    <a:lumMod val="65000"/>
                  </a:schemeClr>
                </a:solidFill>
              </a:rPr>
              <a:t>equianalgesic</a:t>
            </a:r>
            <a:r>
              <a:rPr lang="en-GB" i="1" dirty="0">
                <a:solidFill>
                  <a:schemeClr val="bg1">
                    <a:lumMod val="65000"/>
                  </a:schemeClr>
                </a:solidFill>
              </a:rPr>
              <a:t> oral morphine dose. (3 marks) </a:t>
            </a:r>
          </a:p>
          <a:p>
            <a:endParaRPr lang="en-GB" dirty="0">
              <a:solidFill>
                <a:schemeClr val="bg1">
                  <a:lumMod val="65000"/>
                </a:schemeClr>
              </a:solidFill>
            </a:endParaRPr>
          </a:p>
          <a:p>
            <a:endParaRPr lang="en-GB" dirty="0">
              <a:solidFill>
                <a:schemeClr val="bg1">
                  <a:lumMod val="65000"/>
                </a:schemeClr>
              </a:solidFill>
            </a:endParaRPr>
          </a:p>
        </p:txBody>
      </p:sp>
    </p:spTree>
    <p:extLst>
      <p:ext uri="{BB962C8B-B14F-4D97-AF65-F5344CB8AC3E}">
        <p14:creationId xmlns:p14="http://schemas.microsoft.com/office/powerpoint/2010/main" val="4953626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A1B14-22F7-4320-96A6-98AEF217316E}"/>
              </a:ext>
            </a:extLst>
          </p:cNvPr>
          <p:cNvSpPr>
            <a:spLocks noGrp="1"/>
          </p:cNvSpPr>
          <p:nvPr>
            <p:ph type="title"/>
          </p:nvPr>
        </p:nvSpPr>
        <p:spPr/>
        <p:txBody>
          <a:bodyPr/>
          <a:lstStyle/>
          <a:p>
            <a:r>
              <a:rPr lang="en-GB" dirty="0">
                <a:solidFill>
                  <a:srgbClr val="FF0000"/>
                </a:solidFill>
              </a:rPr>
              <a:t>In Depth 3: Sept 2015</a:t>
            </a:r>
          </a:p>
        </p:txBody>
      </p:sp>
      <p:sp>
        <p:nvSpPr>
          <p:cNvPr id="3" name="Content Placeholder 2">
            <a:extLst>
              <a:ext uri="{FF2B5EF4-FFF2-40B4-BE49-F238E27FC236}">
                <a16:creationId xmlns:a16="http://schemas.microsoft.com/office/drawing/2014/main" id="{E9ADD8E0-BB7B-4EE3-8367-28E2D4B5C540}"/>
              </a:ext>
            </a:extLst>
          </p:cNvPr>
          <p:cNvSpPr>
            <a:spLocks noGrp="1"/>
          </p:cNvSpPr>
          <p:nvPr>
            <p:ph idx="1"/>
          </p:nvPr>
        </p:nvSpPr>
        <p:spPr>
          <a:xfrm>
            <a:off x="628650" y="2226469"/>
            <a:ext cx="7886700" cy="3550818"/>
          </a:xfrm>
        </p:spPr>
        <p:txBody>
          <a:bodyPr>
            <a:normAutofit fontScale="77500" lnSpcReduction="20000"/>
          </a:bodyPr>
          <a:lstStyle/>
          <a:p>
            <a:pPr marL="0" indent="0">
              <a:buNone/>
            </a:pPr>
            <a:r>
              <a:rPr lang="en-GB" dirty="0"/>
              <a:t>c) What are the perioperative implications of an </a:t>
            </a:r>
            <a:r>
              <a:rPr lang="en-GB" dirty="0">
                <a:solidFill>
                  <a:srgbClr val="FF0000"/>
                </a:solidFill>
              </a:rPr>
              <a:t>existing</a:t>
            </a:r>
            <a:r>
              <a:rPr lang="en-GB" dirty="0"/>
              <a:t> spinal cord stimulator? (6 marks) </a:t>
            </a:r>
          </a:p>
          <a:p>
            <a:endParaRPr lang="en-GB" dirty="0"/>
          </a:p>
          <a:p>
            <a:r>
              <a:rPr lang="en-GB" dirty="0"/>
              <a:t>Discussion with neurosurgeon/pain team (indications etc)</a:t>
            </a:r>
          </a:p>
          <a:p>
            <a:r>
              <a:rPr lang="en-GB" dirty="0"/>
              <a:t>Avoid monopolar diathermy where possible (avoid electrical path)</a:t>
            </a:r>
          </a:p>
          <a:p>
            <a:r>
              <a:rPr lang="en-GB" dirty="0"/>
              <a:t>Care with </a:t>
            </a:r>
            <a:r>
              <a:rPr lang="en-GB" dirty="0" err="1"/>
              <a:t>neuroaxial</a:t>
            </a:r>
            <a:r>
              <a:rPr lang="en-GB" dirty="0"/>
              <a:t> block (not contraindicated)</a:t>
            </a:r>
          </a:p>
          <a:p>
            <a:pPr lvl="1"/>
            <a:r>
              <a:rPr lang="en-GB" dirty="0"/>
              <a:t>avoid cable path and implantation site</a:t>
            </a:r>
          </a:p>
          <a:p>
            <a:pPr lvl="1"/>
            <a:r>
              <a:rPr lang="en-GB" dirty="0"/>
              <a:t>Strict asepsis, risk of system infection.</a:t>
            </a:r>
          </a:p>
          <a:p>
            <a:r>
              <a:rPr lang="en-GB" dirty="0"/>
              <a:t>Turn to lowest amplitude &amp; Turn off prior to induction</a:t>
            </a:r>
          </a:p>
          <a:p>
            <a:r>
              <a:rPr lang="en-GB" dirty="0"/>
              <a:t>Postoperative interrogation for damage/failure</a:t>
            </a:r>
          </a:p>
          <a:p>
            <a:endParaRPr lang="en-GB" dirty="0"/>
          </a:p>
        </p:txBody>
      </p:sp>
    </p:spTree>
    <p:extLst>
      <p:ext uri="{BB962C8B-B14F-4D97-AF65-F5344CB8AC3E}">
        <p14:creationId xmlns:p14="http://schemas.microsoft.com/office/powerpoint/2010/main" val="23017824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A1B14-22F7-4320-96A6-98AEF217316E}"/>
              </a:ext>
            </a:extLst>
          </p:cNvPr>
          <p:cNvSpPr>
            <a:spLocks noGrp="1"/>
          </p:cNvSpPr>
          <p:nvPr>
            <p:ph type="title"/>
          </p:nvPr>
        </p:nvSpPr>
        <p:spPr/>
        <p:txBody>
          <a:bodyPr/>
          <a:lstStyle/>
          <a:p>
            <a:r>
              <a:rPr lang="en-GB" dirty="0">
                <a:solidFill>
                  <a:srgbClr val="FF0000"/>
                </a:solidFill>
              </a:rPr>
              <a:t>In Depth 3: Sept 2015</a:t>
            </a:r>
          </a:p>
        </p:txBody>
      </p:sp>
      <p:sp>
        <p:nvSpPr>
          <p:cNvPr id="3" name="Content Placeholder 2">
            <a:extLst>
              <a:ext uri="{FF2B5EF4-FFF2-40B4-BE49-F238E27FC236}">
                <a16:creationId xmlns:a16="http://schemas.microsoft.com/office/drawing/2014/main" id="{E9ADD8E0-BB7B-4EE3-8367-28E2D4B5C540}"/>
              </a:ext>
            </a:extLst>
          </p:cNvPr>
          <p:cNvSpPr>
            <a:spLocks noGrp="1"/>
          </p:cNvSpPr>
          <p:nvPr>
            <p:ph idx="1"/>
          </p:nvPr>
        </p:nvSpPr>
        <p:spPr>
          <a:xfrm>
            <a:off x="628650" y="2226469"/>
            <a:ext cx="7886700" cy="3550818"/>
          </a:xfrm>
        </p:spPr>
        <p:txBody>
          <a:bodyPr>
            <a:normAutofit fontScale="70000" lnSpcReduction="20000"/>
          </a:bodyPr>
          <a:lstStyle/>
          <a:p>
            <a:pPr marL="0" indent="0">
              <a:buNone/>
            </a:pPr>
            <a:r>
              <a:rPr lang="en-GB" dirty="0"/>
              <a:t>d) What additional perioperative precautions should be taken if the patient has an intrathecal drug delivery system fitted? (3 marks) </a:t>
            </a:r>
          </a:p>
          <a:p>
            <a:endParaRPr lang="en-GB" dirty="0"/>
          </a:p>
          <a:p>
            <a:r>
              <a:rPr lang="en-GB" dirty="0"/>
              <a:t>Empty reservoir before surgery (avoid accidental bolus through malfunction)</a:t>
            </a:r>
          </a:p>
          <a:p>
            <a:r>
              <a:rPr lang="en-GB" dirty="0"/>
              <a:t>Turn off prior to surgery</a:t>
            </a:r>
          </a:p>
          <a:p>
            <a:r>
              <a:rPr lang="en-GB" dirty="0"/>
              <a:t>Avoid </a:t>
            </a:r>
            <a:r>
              <a:rPr lang="en-GB" dirty="0" err="1"/>
              <a:t>neuroaxial</a:t>
            </a:r>
            <a:r>
              <a:rPr lang="en-GB" dirty="0"/>
              <a:t> techniques (?)</a:t>
            </a:r>
          </a:p>
          <a:p>
            <a:endParaRPr lang="en-GB" dirty="0"/>
          </a:p>
          <a:p>
            <a:endParaRPr lang="en-GB" dirty="0"/>
          </a:p>
          <a:p>
            <a:r>
              <a:rPr lang="en-GB" dirty="0"/>
              <a:t>Note can access side port on certain pumps to provide spinal anaesthetic**</a:t>
            </a:r>
          </a:p>
        </p:txBody>
      </p:sp>
    </p:spTree>
    <p:extLst>
      <p:ext uri="{BB962C8B-B14F-4D97-AF65-F5344CB8AC3E}">
        <p14:creationId xmlns:p14="http://schemas.microsoft.com/office/powerpoint/2010/main" val="31739582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8340D-7941-42FB-A6AD-5ABB8E1D3FF9}"/>
              </a:ext>
            </a:extLst>
          </p:cNvPr>
          <p:cNvSpPr>
            <a:spLocks noGrp="1"/>
          </p:cNvSpPr>
          <p:nvPr>
            <p:ph type="title"/>
          </p:nvPr>
        </p:nvSpPr>
        <p:spPr/>
        <p:txBody>
          <a:bodyPr/>
          <a:lstStyle/>
          <a:p>
            <a:r>
              <a:rPr lang="en-GB" dirty="0">
                <a:solidFill>
                  <a:srgbClr val="FF0000"/>
                </a:solidFill>
              </a:rPr>
              <a:t>Possible future topics?</a:t>
            </a:r>
          </a:p>
        </p:txBody>
      </p:sp>
      <p:sp>
        <p:nvSpPr>
          <p:cNvPr id="3" name="Content Placeholder 2">
            <a:extLst>
              <a:ext uri="{FF2B5EF4-FFF2-40B4-BE49-F238E27FC236}">
                <a16:creationId xmlns:a16="http://schemas.microsoft.com/office/drawing/2014/main" id="{3741D6F5-9DB5-40FF-B261-59EFF058CBCA}"/>
              </a:ext>
            </a:extLst>
          </p:cNvPr>
          <p:cNvSpPr>
            <a:spLocks noGrp="1"/>
          </p:cNvSpPr>
          <p:nvPr>
            <p:ph idx="1"/>
          </p:nvPr>
        </p:nvSpPr>
        <p:spPr>
          <a:xfrm>
            <a:off x="628650" y="2055474"/>
            <a:ext cx="7886700" cy="3779606"/>
          </a:xfrm>
        </p:spPr>
        <p:txBody>
          <a:bodyPr>
            <a:normAutofit fontScale="70000" lnSpcReduction="20000"/>
          </a:bodyPr>
          <a:lstStyle/>
          <a:p>
            <a:r>
              <a:rPr lang="en-GB" dirty="0"/>
              <a:t>Full list on the internet… But look at the Curriculum!</a:t>
            </a:r>
          </a:p>
          <a:p>
            <a:endParaRPr lang="en-GB" dirty="0"/>
          </a:p>
          <a:p>
            <a:r>
              <a:rPr lang="en-GB" dirty="0"/>
              <a:t>Cardiac output monitoring </a:t>
            </a:r>
          </a:p>
          <a:p>
            <a:pPr lvl="1"/>
            <a:r>
              <a:rPr lang="en-GB" dirty="0"/>
              <a:t>Never asked (apart from a 10 year old question on Swan Ganz catheters)</a:t>
            </a:r>
          </a:p>
          <a:p>
            <a:pPr lvl="1"/>
            <a:r>
              <a:rPr lang="en-GB" dirty="0"/>
              <a:t>? PICCO/</a:t>
            </a:r>
            <a:r>
              <a:rPr lang="en-GB" dirty="0" err="1"/>
              <a:t>LiDCO</a:t>
            </a:r>
            <a:r>
              <a:rPr lang="en-GB" dirty="0"/>
              <a:t> – Link with ITU</a:t>
            </a:r>
          </a:p>
          <a:p>
            <a:pPr lvl="2"/>
            <a:r>
              <a:rPr lang="en-GB" dirty="0"/>
              <a:t>Including Non Invasive modifications?</a:t>
            </a:r>
          </a:p>
          <a:p>
            <a:pPr lvl="1"/>
            <a:r>
              <a:rPr lang="en-GB" dirty="0"/>
              <a:t>? </a:t>
            </a:r>
            <a:r>
              <a:rPr lang="en-GB" dirty="0" err="1"/>
              <a:t>Oesophogeal</a:t>
            </a:r>
            <a:r>
              <a:rPr lang="en-GB" dirty="0"/>
              <a:t> Doppler</a:t>
            </a:r>
          </a:p>
          <a:p>
            <a:pPr lvl="1"/>
            <a:r>
              <a:rPr lang="en-GB" dirty="0"/>
              <a:t>? Thoracic </a:t>
            </a:r>
            <a:r>
              <a:rPr lang="en-GB" dirty="0" err="1"/>
              <a:t>impedence</a:t>
            </a:r>
            <a:endParaRPr lang="en-GB" dirty="0"/>
          </a:p>
          <a:p>
            <a:pPr lvl="1"/>
            <a:endParaRPr lang="en-GB" dirty="0"/>
          </a:p>
          <a:p>
            <a:r>
              <a:rPr lang="en-GB" dirty="0"/>
              <a:t>Depth of anaesthesia monitoring</a:t>
            </a:r>
          </a:p>
          <a:p>
            <a:pPr lvl="1"/>
            <a:r>
              <a:rPr lang="en-GB" dirty="0"/>
              <a:t>BIS</a:t>
            </a:r>
          </a:p>
          <a:p>
            <a:pPr lvl="1"/>
            <a:r>
              <a:rPr lang="en-GB" dirty="0"/>
              <a:t>NAP5 related</a:t>
            </a:r>
          </a:p>
          <a:p>
            <a:pPr lvl="1"/>
            <a:r>
              <a:rPr lang="en-GB" dirty="0"/>
              <a:t>Asked in 2016, but vague on specifics of monitoring of level of </a:t>
            </a:r>
            <a:r>
              <a:rPr lang="en-GB" dirty="0" err="1"/>
              <a:t>consiousness</a:t>
            </a:r>
            <a:endParaRPr lang="en-GB" dirty="0"/>
          </a:p>
        </p:txBody>
      </p:sp>
    </p:spTree>
    <p:extLst>
      <p:ext uri="{BB962C8B-B14F-4D97-AF65-F5344CB8AC3E}">
        <p14:creationId xmlns:p14="http://schemas.microsoft.com/office/powerpoint/2010/main" val="8615281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8340D-7941-42FB-A6AD-5ABB8E1D3FF9}"/>
              </a:ext>
            </a:extLst>
          </p:cNvPr>
          <p:cNvSpPr>
            <a:spLocks noGrp="1"/>
          </p:cNvSpPr>
          <p:nvPr>
            <p:ph type="title"/>
          </p:nvPr>
        </p:nvSpPr>
        <p:spPr/>
        <p:txBody>
          <a:bodyPr/>
          <a:lstStyle/>
          <a:p>
            <a:r>
              <a:rPr lang="en-GB" dirty="0">
                <a:solidFill>
                  <a:srgbClr val="FF0000"/>
                </a:solidFill>
              </a:rPr>
              <a:t>Possible future topics?</a:t>
            </a:r>
          </a:p>
        </p:txBody>
      </p:sp>
      <p:sp>
        <p:nvSpPr>
          <p:cNvPr id="3" name="Content Placeholder 2">
            <a:extLst>
              <a:ext uri="{FF2B5EF4-FFF2-40B4-BE49-F238E27FC236}">
                <a16:creationId xmlns:a16="http://schemas.microsoft.com/office/drawing/2014/main" id="{3741D6F5-9DB5-40FF-B261-59EFF058CBCA}"/>
              </a:ext>
            </a:extLst>
          </p:cNvPr>
          <p:cNvSpPr>
            <a:spLocks noGrp="1"/>
          </p:cNvSpPr>
          <p:nvPr>
            <p:ph idx="1"/>
          </p:nvPr>
        </p:nvSpPr>
        <p:spPr>
          <a:xfrm>
            <a:off x="628650" y="2055475"/>
            <a:ext cx="7886700" cy="3640904"/>
          </a:xfrm>
        </p:spPr>
        <p:txBody>
          <a:bodyPr>
            <a:normAutofit fontScale="85000" lnSpcReduction="20000"/>
          </a:bodyPr>
          <a:lstStyle/>
          <a:p>
            <a:r>
              <a:rPr lang="en-GB" dirty="0"/>
              <a:t>Electrical safety</a:t>
            </a:r>
          </a:p>
          <a:p>
            <a:pPr lvl="1"/>
            <a:r>
              <a:rPr lang="en-GB" dirty="0" err="1"/>
              <a:t>Microshock</a:t>
            </a:r>
            <a:r>
              <a:rPr lang="en-GB" dirty="0"/>
              <a:t> and VF</a:t>
            </a:r>
          </a:p>
          <a:p>
            <a:pPr lvl="1"/>
            <a:r>
              <a:rPr lang="en-GB" dirty="0"/>
              <a:t>Precautions in theatre to reduce chance of this.</a:t>
            </a:r>
          </a:p>
          <a:p>
            <a:pPr lvl="1"/>
            <a:endParaRPr lang="en-GB" dirty="0"/>
          </a:p>
          <a:p>
            <a:r>
              <a:rPr lang="en-GB" dirty="0"/>
              <a:t>Implantable devices</a:t>
            </a:r>
          </a:p>
          <a:p>
            <a:pPr lvl="1"/>
            <a:r>
              <a:rPr lang="en-GB" dirty="0"/>
              <a:t>Pacemakers/ICDs</a:t>
            </a:r>
          </a:p>
          <a:p>
            <a:pPr lvl="1"/>
            <a:r>
              <a:rPr lang="en-GB" dirty="0"/>
              <a:t>Spinal cord and brain stimulators</a:t>
            </a:r>
          </a:p>
          <a:p>
            <a:pPr lvl="1"/>
            <a:r>
              <a:rPr lang="en-GB" dirty="0"/>
              <a:t>Intrathecal pumps</a:t>
            </a:r>
          </a:p>
          <a:p>
            <a:pPr lvl="1"/>
            <a:endParaRPr lang="en-GB" dirty="0"/>
          </a:p>
          <a:p>
            <a:r>
              <a:rPr lang="en-GB" dirty="0"/>
              <a:t>Vaporisers</a:t>
            </a:r>
          </a:p>
          <a:p>
            <a:pPr lvl="1"/>
            <a:r>
              <a:rPr lang="en-GB" dirty="0"/>
              <a:t>Classical Plenum type</a:t>
            </a:r>
          </a:p>
          <a:p>
            <a:pPr lvl="1"/>
            <a:r>
              <a:rPr lang="en-GB" dirty="0"/>
              <a:t>Modern Injection type</a:t>
            </a:r>
          </a:p>
          <a:p>
            <a:pPr lvl="1"/>
            <a:endParaRPr lang="en-GB" dirty="0"/>
          </a:p>
        </p:txBody>
      </p:sp>
    </p:spTree>
    <p:extLst>
      <p:ext uri="{BB962C8B-B14F-4D97-AF65-F5344CB8AC3E}">
        <p14:creationId xmlns:p14="http://schemas.microsoft.com/office/powerpoint/2010/main" val="12114244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8340D-7941-42FB-A6AD-5ABB8E1D3FF9}"/>
              </a:ext>
            </a:extLst>
          </p:cNvPr>
          <p:cNvSpPr>
            <a:spLocks noGrp="1"/>
          </p:cNvSpPr>
          <p:nvPr>
            <p:ph type="title"/>
          </p:nvPr>
        </p:nvSpPr>
        <p:spPr>
          <a:xfrm>
            <a:off x="628650" y="1022921"/>
            <a:ext cx="7886700" cy="994172"/>
          </a:xfrm>
        </p:spPr>
        <p:txBody>
          <a:bodyPr/>
          <a:lstStyle/>
          <a:p>
            <a:r>
              <a:rPr lang="en-GB" dirty="0">
                <a:solidFill>
                  <a:srgbClr val="FF0000"/>
                </a:solidFill>
              </a:rPr>
              <a:t>Possible future topics?</a:t>
            </a:r>
          </a:p>
        </p:txBody>
      </p:sp>
      <p:sp>
        <p:nvSpPr>
          <p:cNvPr id="3" name="Content Placeholder 2">
            <a:extLst>
              <a:ext uri="{FF2B5EF4-FFF2-40B4-BE49-F238E27FC236}">
                <a16:creationId xmlns:a16="http://schemas.microsoft.com/office/drawing/2014/main" id="{3741D6F5-9DB5-40FF-B261-59EFF058CBCA}"/>
              </a:ext>
            </a:extLst>
          </p:cNvPr>
          <p:cNvSpPr>
            <a:spLocks noGrp="1"/>
          </p:cNvSpPr>
          <p:nvPr>
            <p:ph idx="1"/>
          </p:nvPr>
        </p:nvSpPr>
        <p:spPr>
          <a:xfrm>
            <a:off x="628650" y="2055474"/>
            <a:ext cx="7886700" cy="3779606"/>
          </a:xfrm>
        </p:spPr>
        <p:txBody>
          <a:bodyPr>
            <a:normAutofit fontScale="70000" lnSpcReduction="20000"/>
          </a:bodyPr>
          <a:lstStyle/>
          <a:p>
            <a:pPr marL="0" indent="0" fontAlgn="base">
              <a:buNone/>
            </a:pPr>
            <a:r>
              <a:rPr lang="en-US" b="1" dirty="0"/>
              <a:t>Look around your </a:t>
            </a:r>
            <a:r>
              <a:rPr lang="en-US" b="1" dirty="0" err="1"/>
              <a:t>anaesthetic</a:t>
            </a:r>
            <a:r>
              <a:rPr lang="en-US" b="1" dirty="0"/>
              <a:t> room…</a:t>
            </a:r>
          </a:p>
          <a:p>
            <a:pPr fontAlgn="base"/>
            <a:endParaRPr lang="en-US" b="1" dirty="0"/>
          </a:p>
          <a:p>
            <a:pPr fontAlgn="base"/>
            <a:r>
              <a:rPr lang="en-US" b="1" dirty="0"/>
              <a:t>What does it do/measure?</a:t>
            </a:r>
            <a:endParaRPr lang="en-US" dirty="0"/>
          </a:p>
          <a:p>
            <a:pPr lvl="1" fontAlgn="base"/>
            <a:r>
              <a:rPr lang="en-US" dirty="0"/>
              <a:t>What are the indications for use?</a:t>
            </a:r>
          </a:p>
          <a:p>
            <a:pPr lvl="1" fontAlgn="base"/>
            <a:r>
              <a:rPr lang="en-US" dirty="0"/>
              <a:t>What information does it give you?</a:t>
            </a:r>
          </a:p>
          <a:p>
            <a:pPr lvl="1" fontAlgn="base"/>
            <a:r>
              <a:rPr lang="en-US" dirty="0"/>
              <a:t>How do you interpret the information? (remember this is a clinical exam!)</a:t>
            </a:r>
          </a:p>
          <a:p>
            <a:pPr fontAlgn="base"/>
            <a:r>
              <a:rPr lang="en-US" b="1" dirty="0"/>
              <a:t>How does it do this?</a:t>
            </a:r>
            <a:endParaRPr lang="en-US" dirty="0"/>
          </a:p>
          <a:p>
            <a:pPr lvl="1" fontAlgn="base"/>
            <a:r>
              <a:rPr lang="en-US" dirty="0"/>
              <a:t>How do the inside of it work?</a:t>
            </a:r>
          </a:p>
          <a:p>
            <a:pPr lvl="1" fontAlgn="base"/>
            <a:r>
              <a:rPr lang="en-US" dirty="0"/>
              <a:t>What are the underlying principles?</a:t>
            </a:r>
          </a:p>
          <a:p>
            <a:pPr lvl="1" fontAlgn="base"/>
            <a:r>
              <a:rPr lang="en-US" dirty="0"/>
              <a:t>Are there any equations or laws associated with it?</a:t>
            </a:r>
          </a:p>
          <a:p>
            <a:pPr fontAlgn="base"/>
            <a:r>
              <a:rPr lang="en-US" b="1" dirty="0"/>
              <a:t>What are its limitations? </a:t>
            </a:r>
            <a:endParaRPr lang="en-US" dirty="0"/>
          </a:p>
          <a:p>
            <a:pPr lvl="1" fontAlgn="base"/>
            <a:r>
              <a:rPr lang="en-US" dirty="0"/>
              <a:t>What are the sources of error of the device?</a:t>
            </a:r>
          </a:p>
          <a:p>
            <a:pPr lvl="1" fontAlgn="base"/>
            <a:r>
              <a:rPr lang="en-US" dirty="0"/>
              <a:t>What increases/decreases the error present?</a:t>
            </a:r>
          </a:p>
          <a:p>
            <a:endParaRPr lang="en-GB" dirty="0"/>
          </a:p>
        </p:txBody>
      </p:sp>
    </p:spTree>
    <p:extLst>
      <p:ext uri="{BB962C8B-B14F-4D97-AF65-F5344CB8AC3E}">
        <p14:creationId xmlns:p14="http://schemas.microsoft.com/office/powerpoint/2010/main" val="146810590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1125</TotalTime>
  <Words>1262</Words>
  <Application>Microsoft Office PowerPoint</Application>
  <PresentationFormat>On-screen Show (4:3)</PresentationFormat>
  <Paragraphs>214</Paragraphs>
  <Slides>28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Calibri</vt:lpstr>
      <vt:lpstr>Calibri Light</vt:lpstr>
      <vt:lpstr>Office Theme</vt:lpstr>
      <vt:lpstr>Physics, Clinical Measurement and Equipment for the Final</vt:lpstr>
      <vt:lpstr>Put your pens down…</vt:lpstr>
      <vt:lpstr>www.physics4frca.com</vt:lpstr>
      <vt:lpstr>….Groan….</vt:lpstr>
      <vt:lpstr>Why re-learn this stuff?</vt:lpstr>
      <vt:lpstr>General points</vt:lpstr>
      <vt:lpstr>PowerPoint Presentation</vt:lpstr>
      <vt:lpstr>PowerPoint Presentation</vt:lpstr>
      <vt:lpstr>Previous questions</vt:lpstr>
      <vt:lpstr>What do the examiners look for?</vt:lpstr>
      <vt:lpstr>Recent topics 1 – March ‘18</vt:lpstr>
      <vt:lpstr>Recent topics 2 – September ‘17</vt:lpstr>
      <vt:lpstr>Recent topics 3 – March ‘17</vt:lpstr>
      <vt:lpstr>Recent topics 4 – September ‘16</vt:lpstr>
      <vt:lpstr>Sneaky?</vt:lpstr>
      <vt:lpstr>In Depth 1 - Sept 2017</vt:lpstr>
      <vt:lpstr>In Depth 1 - Sept 2017</vt:lpstr>
      <vt:lpstr>In Depth 1 - Sept 2017</vt:lpstr>
      <vt:lpstr>In Depth 2 - Sept 2016</vt:lpstr>
      <vt:lpstr>In Depth 2 - Sept 2016</vt:lpstr>
      <vt:lpstr>In Depth 2 - Sept 2016</vt:lpstr>
      <vt:lpstr>In Depth 2 - Sept 2016</vt:lpstr>
      <vt:lpstr>In Depth 3: Sept 2015</vt:lpstr>
      <vt:lpstr>In Depth 3: Sept 2015</vt:lpstr>
      <vt:lpstr>In Depth 3: Sept 2015</vt:lpstr>
      <vt:lpstr>Possible future topics?</vt:lpstr>
      <vt:lpstr>Possible future topics?</vt:lpstr>
      <vt:lpstr>Possible future topics?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 and Clinical Measurement for the Final</dc:title>
  <dc:creator>Sam Beckett</dc:creator>
  <cp:lastModifiedBy>Sam Beckett</cp:lastModifiedBy>
  <cp:revision>5</cp:revision>
  <dcterms:created xsi:type="dcterms:W3CDTF">2018-01-08T19:46:02Z</dcterms:created>
  <dcterms:modified xsi:type="dcterms:W3CDTF">2018-12-06T13:11:52Z</dcterms:modified>
</cp:coreProperties>
</file>